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256" r:id="rId3"/>
    <p:sldId id="400" r:id="rId5"/>
    <p:sldId id="448" r:id="rId6"/>
    <p:sldId id="449" r:id="rId7"/>
    <p:sldId id="360" r:id="rId8"/>
    <p:sldId id="450" r:id="rId9"/>
    <p:sldId id="451" r:id="rId10"/>
    <p:sldId id="500" r:id="rId11"/>
    <p:sldId id="453" r:id="rId12"/>
    <p:sldId id="499" r:id="rId13"/>
    <p:sldId id="501" r:id="rId14"/>
    <p:sldId id="549" r:id="rId15"/>
    <p:sldId id="550" r:id="rId16"/>
    <p:sldId id="551" r:id="rId17"/>
    <p:sldId id="552" r:id="rId18"/>
    <p:sldId id="553" r:id="rId19"/>
    <p:sldId id="554" r:id="rId20"/>
    <p:sldId id="555" r:id="rId21"/>
    <p:sldId id="556" r:id="rId22"/>
    <p:sldId id="557" r:id="rId23"/>
    <p:sldId id="558" r:id="rId24"/>
    <p:sldId id="604" r:id="rId25"/>
    <p:sldId id="605" r:id="rId26"/>
    <p:sldId id="606" r:id="rId27"/>
    <p:sldId id="607" r:id="rId28"/>
    <p:sldId id="608" r:id="rId29"/>
    <p:sldId id="609" r:id="rId30"/>
    <p:sldId id="610" r:id="rId31"/>
    <p:sldId id="657" r:id="rId32"/>
    <p:sldId id="658" r:id="rId33"/>
    <p:sldId id="659" r:id="rId34"/>
    <p:sldId id="65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079"/>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image" Target="../media/image14.wmf"/><Relationship Id="rId7" Type="http://schemas.openxmlformats.org/officeDocument/2006/relationships/image" Target="../media/image13.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5" Type="http://schemas.openxmlformats.org/officeDocument/2006/relationships/image" Target="../media/image31.wmf"/><Relationship Id="rId24" Type="http://schemas.openxmlformats.org/officeDocument/2006/relationships/image" Target="../media/image30.wmf"/><Relationship Id="rId23" Type="http://schemas.openxmlformats.org/officeDocument/2006/relationships/image" Target="../media/image29.wmf"/><Relationship Id="rId22" Type="http://schemas.openxmlformats.org/officeDocument/2006/relationships/image" Target="../media/image28.wmf"/><Relationship Id="rId21" Type="http://schemas.openxmlformats.org/officeDocument/2006/relationships/image" Target="../media/image27.wmf"/><Relationship Id="rId20" Type="http://schemas.openxmlformats.org/officeDocument/2006/relationships/image" Target="../media/image26.wmf"/><Relationship Id="rId2" Type="http://schemas.openxmlformats.org/officeDocument/2006/relationships/image" Target="../media/image8.wmf"/><Relationship Id="rId19" Type="http://schemas.openxmlformats.org/officeDocument/2006/relationships/image" Target="../media/image25.wmf"/><Relationship Id="rId18" Type="http://schemas.openxmlformats.org/officeDocument/2006/relationships/image" Target="../media/image24.wmf"/><Relationship Id="rId17" Type="http://schemas.openxmlformats.org/officeDocument/2006/relationships/image" Target="../media/image23.wmf"/><Relationship Id="rId16" Type="http://schemas.openxmlformats.org/officeDocument/2006/relationships/image" Target="../media/image22.wmf"/><Relationship Id="rId15" Type="http://schemas.openxmlformats.org/officeDocument/2006/relationships/image" Target="../media/image21.wmf"/><Relationship Id="rId14" Type="http://schemas.openxmlformats.org/officeDocument/2006/relationships/image" Target="../media/image20.wmf"/><Relationship Id="rId13" Type="http://schemas.openxmlformats.org/officeDocument/2006/relationships/image" Target="../media/image19.wmf"/><Relationship Id="rId12" Type="http://schemas.openxmlformats.org/officeDocument/2006/relationships/image" Target="../media/image18.wmf"/><Relationship Id="rId11" Type="http://schemas.openxmlformats.org/officeDocument/2006/relationships/image" Target="../media/image17.wmf"/><Relationship Id="rId10" Type="http://schemas.openxmlformats.org/officeDocument/2006/relationships/image" Target="../media/image16.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38.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40.wmf"/><Relationship Id="rId1" Type="http://schemas.openxmlformats.org/officeDocument/2006/relationships/oleObject" Target="../embeddings/oleObject33.bin"/></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41.wmf"/><Relationship Id="rId1"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image" Target="../media/image43.wmf"/><Relationship Id="rId3" Type="http://schemas.openxmlformats.org/officeDocument/2006/relationships/oleObject" Target="../embeddings/oleObject36.bin"/><Relationship Id="rId2" Type="http://schemas.openxmlformats.org/officeDocument/2006/relationships/image" Target="../media/image42.wmf"/><Relationship Id="rId1" Type="http://schemas.openxmlformats.org/officeDocument/2006/relationships/oleObject" Target="../embeddings/oleObject35.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44.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46.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50.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58.emf"/><Relationship Id="rId1" Type="http://schemas.openxmlformats.org/officeDocument/2006/relationships/image" Target="../media/image57.em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59.emf"/><Relationship Id="rId1" Type="http://schemas.openxmlformats.org/officeDocument/2006/relationships/image" Target="../media/image50.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61.emf"/><Relationship Id="rId1"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62.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63.emf"/></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0.xml"/><Relationship Id="rId4" Type="http://schemas.openxmlformats.org/officeDocument/2006/relationships/image" Target="../media/image64.png"/><Relationship Id="rId3" Type="http://schemas.openxmlformats.org/officeDocument/2006/relationships/tags" Target="../tags/tag89.xml"/><Relationship Id="rId2" Type="http://schemas.microsoft.com/office/2007/relationships/media" Target="../media/media1.mp4"/><Relationship Id="rId1" Type="http://schemas.openxmlformats.org/officeDocument/2006/relationships/video" Target="../media/media1.mp4"/></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tags" Target="../tags/tag91.xml"/><Relationship Id="rId5" Type="http://schemas.openxmlformats.org/officeDocument/2006/relationships/image" Target="../media/image67.wmf"/><Relationship Id="rId4" Type="http://schemas.openxmlformats.org/officeDocument/2006/relationships/oleObject" Target="../embeddings/oleObject37.bin"/><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58.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68.em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70.emf"/><Relationship Id="rId1" Type="http://schemas.openxmlformats.org/officeDocument/2006/relationships/image" Target="../media/image69.emf"/></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71.emf"/></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73.emf"/><Relationship Id="rId1" Type="http://schemas.openxmlformats.org/officeDocument/2006/relationships/image" Target="../media/image72.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0.wmf"/><Relationship Id="rId7" Type="http://schemas.openxmlformats.org/officeDocument/2006/relationships/oleObject" Target="../embeddings/oleObject4.bin"/><Relationship Id="rId6" Type="http://schemas.openxmlformats.org/officeDocument/2006/relationships/image" Target="../media/image9.wmf"/><Relationship Id="rId53" Type="http://schemas.openxmlformats.org/officeDocument/2006/relationships/vmlDrawing" Target="../drawings/vmlDrawing1.vml"/><Relationship Id="rId52" Type="http://schemas.openxmlformats.org/officeDocument/2006/relationships/slideLayout" Target="../slideLayouts/slideLayout2.xml"/><Relationship Id="rId51" Type="http://schemas.openxmlformats.org/officeDocument/2006/relationships/tags" Target="../tags/tag69.xml"/><Relationship Id="rId50" Type="http://schemas.openxmlformats.org/officeDocument/2006/relationships/image" Target="../media/image31.wmf"/><Relationship Id="rId5" Type="http://schemas.openxmlformats.org/officeDocument/2006/relationships/oleObject" Target="../embeddings/oleObject3.bin"/><Relationship Id="rId49" Type="http://schemas.openxmlformats.org/officeDocument/2006/relationships/oleObject" Target="../embeddings/oleObject25.bin"/><Relationship Id="rId48" Type="http://schemas.openxmlformats.org/officeDocument/2006/relationships/image" Target="../media/image30.wmf"/><Relationship Id="rId47" Type="http://schemas.openxmlformats.org/officeDocument/2006/relationships/oleObject" Target="../embeddings/oleObject24.bin"/><Relationship Id="rId46" Type="http://schemas.openxmlformats.org/officeDocument/2006/relationships/image" Target="../media/image29.wmf"/><Relationship Id="rId45" Type="http://schemas.openxmlformats.org/officeDocument/2006/relationships/oleObject" Target="../embeddings/oleObject23.bin"/><Relationship Id="rId44" Type="http://schemas.openxmlformats.org/officeDocument/2006/relationships/image" Target="../media/image28.wmf"/><Relationship Id="rId43" Type="http://schemas.openxmlformats.org/officeDocument/2006/relationships/oleObject" Target="../embeddings/oleObject22.bin"/><Relationship Id="rId42" Type="http://schemas.openxmlformats.org/officeDocument/2006/relationships/image" Target="../media/image27.wmf"/><Relationship Id="rId41" Type="http://schemas.openxmlformats.org/officeDocument/2006/relationships/oleObject" Target="../embeddings/oleObject21.bin"/><Relationship Id="rId40" Type="http://schemas.openxmlformats.org/officeDocument/2006/relationships/image" Target="../media/image26.wmf"/><Relationship Id="rId4" Type="http://schemas.openxmlformats.org/officeDocument/2006/relationships/image" Target="../media/image8.wmf"/><Relationship Id="rId39" Type="http://schemas.openxmlformats.org/officeDocument/2006/relationships/oleObject" Target="../embeddings/oleObject20.bin"/><Relationship Id="rId38" Type="http://schemas.openxmlformats.org/officeDocument/2006/relationships/image" Target="../media/image25.wmf"/><Relationship Id="rId37" Type="http://schemas.openxmlformats.org/officeDocument/2006/relationships/oleObject" Target="../embeddings/oleObject19.bin"/><Relationship Id="rId36" Type="http://schemas.openxmlformats.org/officeDocument/2006/relationships/image" Target="../media/image24.wmf"/><Relationship Id="rId35" Type="http://schemas.openxmlformats.org/officeDocument/2006/relationships/oleObject" Target="../embeddings/oleObject18.bin"/><Relationship Id="rId34" Type="http://schemas.openxmlformats.org/officeDocument/2006/relationships/image" Target="../media/image23.wmf"/><Relationship Id="rId33" Type="http://schemas.openxmlformats.org/officeDocument/2006/relationships/oleObject" Target="../embeddings/oleObject17.bin"/><Relationship Id="rId32" Type="http://schemas.openxmlformats.org/officeDocument/2006/relationships/image" Target="../media/image22.wmf"/><Relationship Id="rId31" Type="http://schemas.openxmlformats.org/officeDocument/2006/relationships/oleObject" Target="../embeddings/oleObject16.bin"/><Relationship Id="rId30" Type="http://schemas.openxmlformats.org/officeDocument/2006/relationships/image" Target="../media/image21.wmf"/><Relationship Id="rId3" Type="http://schemas.openxmlformats.org/officeDocument/2006/relationships/oleObject" Target="../embeddings/oleObject2.bin"/><Relationship Id="rId29" Type="http://schemas.openxmlformats.org/officeDocument/2006/relationships/oleObject" Target="../embeddings/oleObject15.bin"/><Relationship Id="rId28" Type="http://schemas.openxmlformats.org/officeDocument/2006/relationships/image" Target="../media/image20.wmf"/><Relationship Id="rId27" Type="http://schemas.openxmlformats.org/officeDocument/2006/relationships/oleObject" Target="../embeddings/oleObject14.bin"/><Relationship Id="rId26" Type="http://schemas.openxmlformats.org/officeDocument/2006/relationships/image" Target="../media/image19.wmf"/><Relationship Id="rId25" Type="http://schemas.openxmlformats.org/officeDocument/2006/relationships/oleObject" Target="../embeddings/oleObject13.bin"/><Relationship Id="rId24" Type="http://schemas.openxmlformats.org/officeDocument/2006/relationships/image" Target="../media/image18.wmf"/><Relationship Id="rId23" Type="http://schemas.openxmlformats.org/officeDocument/2006/relationships/oleObject" Target="../embeddings/oleObject12.bin"/><Relationship Id="rId22" Type="http://schemas.openxmlformats.org/officeDocument/2006/relationships/image" Target="../media/image17.wmf"/><Relationship Id="rId21" Type="http://schemas.openxmlformats.org/officeDocument/2006/relationships/oleObject" Target="../embeddings/oleObject11.bin"/><Relationship Id="rId20" Type="http://schemas.openxmlformats.org/officeDocument/2006/relationships/image" Target="../media/image16.wmf"/><Relationship Id="rId2" Type="http://schemas.openxmlformats.org/officeDocument/2006/relationships/image" Target="../media/image7.wmf"/><Relationship Id="rId19" Type="http://schemas.openxmlformats.org/officeDocument/2006/relationships/oleObject" Target="../embeddings/oleObject10.bin"/><Relationship Id="rId18" Type="http://schemas.openxmlformats.org/officeDocument/2006/relationships/image" Target="../media/image15.wmf"/><Relationship Id="rId17" Type="http://schemas.openxmlformats.org/officeDocument/2006/relationships/oleObject" Target="../embeddings/oleObject9.bin"/><Relationship Id="rId16" Type="http://schemas.openxmlformats.org/officeDocument/2006/relationships/image" Target="../media/image14.wmf"/><Relationship Id="rId15" Type="http://schemas.openxmlformats.org/officeDocument/2006/relationships/oleObject" Target="../embeddings/oleObject8.bin"/><Relationship Id="rId14" Type="http://schemas.openxmlformats.org/officeDocument/2006/relationships/image" Target="../media/image13.wmf"/><Relationship Id="rId13" Type="http://schemas.openxmlformats.org/officeDocument/2006/relationships/oleObject" Target="../embeddings/oleObject7.bin"/><Relationship Id="rId12" Type="http://schemas.openxmlformats.org/officeDocument/2006/relationships/image" Target="../media/image12.wmf"/><Relationship Id="rId11" Type="http://schemas.openxmlformats.org/officeDocument/2006/relationships/oleObject" Target="../embeddings/oleObject6.bin"/><Relationship Id="rId10" Type="http://schemas.openxmlformats.org/officeDocument/2006/relationships/image" Target="../media/image11.w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35.wmf"/><Relationship Id="rId7" Type="http://schemas.openxmlformats.org/officeDocument/2006/relationships/oleObject" Target="../embeddings/oleObject29.bin"/><Relationship Id="rId6" Type="http://schemas.openxmlformats.org/officeDocument/2006/relationships/image" Target="../media/image34.wmf"/><Relationship Id="rId5" Type="http://schemas.openxmlformats.org/officeDocument/2006/relationships/oleObject" Target="../embeddings/oleObject28.bin"/><Relationship Id="rId4" Type="http://schemas.openxmlformats.org/officeDocument/2006/relationships/image" Target="../media/image33.wmf"/><Relationship Id="rId3" Type="http://schemas.openxmlformats.org/officeDocument/2006/relationships/oleObject" Target="../embeddings/oleObject27.bin"/><Relationship Id="rId2" Type="http://schemas.openxmlformats.org/officeDocument/2006/relationships/image" Target="../media/image32.wmf"/><Relationship Id="rId17" Type="http://schemas.openxmlformats.org/officeDocument/2006/relationships/vmlDrawing" Target="../drawings/vmlDrawing2.vml"/><Relationship Id="rId16" Type="http://schemas.openxmlformats.org/officeDocument/2006/relationships/slideLayout" Target="../slideLayouts/slideLayout2.xml"/><Relationship Id="rId15" Type="http://schemas.openxmlformats.org/officeDocument/2006/relationships/tags" Target="../tags/tag70.xml"/><Relationship Id="rId14" Type="http://schemas.openxmlformats.org/officeDocument/2006/relationships/image" Target="../media/image38.wmf"/><Relationship Id="rId13" Type="http://schemas.openxmlformats.org/officeDocument/2006/relationships/oleObject" Target="../embeddings/oleObject32.bin"/><Relationship Id="rId12" Type="http://schemas.openxmlformats.org/officeDocument/2006/relationships/image" Target="../media/image37.wmf"/><Relationship Id="rId11" Type="http://schemas.openxmlformats.org/officeDocument/2006/relationships/oleObject" Target="../embeddings/oleObject31.bin"/><Relationship Id="rId10" Type="http://schemas.openxmlformats.org/officeDocument/2006/relationships/image" Target="../media/image36.wmf"/><Relationship Id="rId1" Type="http://schemas.openxmlformats.org/officeDocument/2006/relationships/oleObject" Target="../embeddings/oleObject26.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69925" y="1296670"/>
            <a:ext cx="10852150" cy="2073910"/>
          </a:xfrm>
        </p:spPr>
        <p:txBody>
          <a:bodyPr/>
          <a:lstStyle/>
          <a:p>
            <a:r>
              <a:rPr lang="en-US" altLang="zh-CN"/>
              <a:t>Cycle to Cycle Clustering preliminary report </a:t>
            </a:r>
            <a:endParaRPr lang="en-US" altLang="zh-CN"/>
          </a:p>
        </p:txBody>
      </p:sp>
      <p:sp>
        <p:nvSpPr>
          <p:cNvPr id="3" name="副标题 2"/>
          <p:cNvSpPr>
            <a:spLocks noGrp="1"/>
          </p:cNvSpPr>
          <p:nvPr>
            <p:ph type="subTitle" idx="1"/>
            <p:custDataLst>
              <p:tags r:id="rId2"/>
            </p:custDataLst>
          </p:nvPr>
        </p:nvSpPr>
        <p:spPr/>
        <p:txBody>
          <a:bodyPr/>
          <a:lstStyle/>
          <a:p>
            <a:r>
              <a:rPr lang="en-US" altLang="zh-CN"/>
              <a:t>Shuheng Liu</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106880"/>
            <a:ext cx="10852237" cy="648000"/>
          </a:xfrm>
        </p:spPr>
        <p:txBody>
          <a:bodyPr/>
          <a:p>
            <a:r>
              <a:rPr lang="en-US" altLang="zh-CN"/>
              <a:t>Possible ways to investigate H</a:t>
            </a:r>
            <a:endParaRPr lang="en-US" altLang="zh-CN"/>
          </a:p>
        </p:txBody>
      </p:sp>
      <p:sp>
        <p:nvSpPr>
          <p:cNvPr id="3" name="内容占位符 2"/>
          <p:cNvSpPr>
            <a:spLocks noGrp="1"/>
          </p:cNvSpPr>
          <p:nvPr>
            <p:ph idx="1"/>
          </p:nvPr>
        </p:nvSpPr>
        <p:spPr>
          <a:xfrm>
            <a:off x="669925" y="790575"/>
            <a:ext cx="10852150" cy="799465"/>
          </a:xfrm>
        </p:spPr>
        <p:txBody>
          <a:bodyPr/>
          <a:p>
            <a:r>
              <a:rPr lang="en-US" altLang="zh-CN"/>
              <a:t>Track cycles with high deviation at the begining</a:t>
            </a:r>
            <a:endParaRPr lang="en-US" altLang="zh-CN"/>
          </a:p>
          <a:p>
            <a:r>
              <a:rPr lang="en-US" altLang="zh-CN"/>
              <a:t>example:</a:t>
            </a:r>
            <a:endParaRPr lang="en-US" altLang="zh-CN"/>
          </a:p>
        </p:txBody>
      </p:sp>
      <p:grpSp>
        <p:nvGrpSpPr>
          <p:cNvPr id="40" name="组合 39"/>
          <p:cNvGrpSpPr/>
          <p:nvPr/>
        </p:nvGrpSpPr>
        <p:grpSpPr>
          <a:xfrm>
            <a:off x="3286213" y="1706880"/>
            <a:ext cx="3568612" cy="1791972"/>
            <a:chOff x="993" y="1849"/>
            <a:chExt cx="16105" cy="8187"/>
          </a:xfrm>
        </p:grpSpPr>
        <p:cxnSp>
          <p:nvCxnSpPr>
            <p:cNvPr id="4" name="直接箭头连接符 3"/>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61" y="8353"/>
              <a:ext cx="8824" cy="1683"/>
            </a:xfrm>
            <a:prstGeom prst="rect">
              <a:avLst/>
            </a:prstGeom>
            <a:noFill/>
          </p:spPr>
          <p:txBody>
            <a:bodyPr wrap="square" rtlCol="0">
              <a:spAutoFit/>
            </a:bodyPr>
            <a:p>
              <a:r>
                <a:rPr lang="en-US" altLang="zh-CN"/>
                <a:t>crank angle/ time</a:t>
              </a:r>
              <a:endParaRPr lang="en-US" altLang="zh-CN"/>
            </a:p>
          </p:txBody>
        </p:sp>
        <p:cxnSp>
          <p:nvCxnSpPr>
            <p:cNvPr id="7" name="直接连接符 6"/>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rot="10800000">
              <a:off x="993" y="2307"/>
              <a:ext cx="2075" cy="4926"/>
            </a:xfrm>
            <a:prstGeom prst="rect">
              <a:avLst/>
            </a:prstGeom>
            <a:noFill/>
          </p:spPr>
          <p:txBody>
            <a:bodyPr vert="eaVert" wrap="square" rtlCol="0">
              <a:spAutoFit/>
            </a:bodyPr>
            <a:p>
              <a:r>
                <a:rPr lang="en-US" altLang="zh-CN"/>
                <a:t>deviation</a:t>
              </a:r>
              <a:endParaRPr lang="en-US" altLang="zh-CN"/>
            </a:p>
          </p:txBody>
        </p:sp>
        <p:cxnSp>
          <p:nvCxnSpPr>
            <p:cNvPr id="9" name="直接连接符 8"/>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211" y="230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4211"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6773"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6773"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6773"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6773"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773"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923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923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923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923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1054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1054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1054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054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2451"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12451"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12451"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12451"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12451"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14743" y="321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14743" y="4511"/>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4743" y="5934"/>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3" name="直接箭头连接符 12"/>
          <p:cNvCxnSpPr/>
          <p:nvPr/>
        </p:nvCxnSpPr>
        <p:spPr>
          <a:xfrm flipH="1">
            <a:off x="2797810" y="3171190"/>
            <a:ext cx="1310005" cy="9328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885950" y="4462780"/>
            <a:ext cx="3388360" cy="1906270"/>
            <a:chOff x="1446" y="6957"/>
            <a:chExt cx="5336" cy="3002"/>
          </a:xfrm>
        </p:grpSpPr>
        <p:cxnSp>
          <p:nvCxnSpPr>
            <p:cNvPr id="30" name="直接箭头连接符 29"/>
            <p:cNvCxnSpPr/>
            <p:nvPr/>
          </p:nvCxnSpPr>
          <p:spPr>
            <a:xfrm flipH="1" flipV="1">
              <a:off x="1446" y="6957"/>
              <a:ext cx="29" cy="30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460" y="9917"/>
              <a:ext cx="5322" cy="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十字形 40"/>
            <p:cNvSpPr/>
            <p:nvPr/>
          </p:nvSpPr>
          <p:spPr>
            <a:xfrm>
              <a:off x="1759"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十字形 41"/>
            <p:cNvSpPr/>
            <p:nvPr/>
          </p:nvSpPr>
          <p:spPr>
            <a:xfrm>
              <a:off x="2300"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十字形 42"/>
            <p:cNvSpPr/>
            <p:nvPr/>
          </p:nvSpPr>
          <p:spPr>
            <a:xfrm>
              <a:off x="3111"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十字形 43"/>
            <p:cNvSpPr/>
            <p:nvPr/>
          </p:nvSpPr>
          <p:spPr>
            <a:xfrm>
              <a:off x="3795"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十字形 44"/>
            <p:cNvSpPr/>
            <p:nvPr/>
          </p:nvSpPr>
          <p:spPr>
            <a:xfrm>
              <a:off x="1475"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十字形 45"/>
            <p:cNvSpPr/>
            <p:nvPr/>
          </p:nvSpPr>
          <p:spPr>
            <a:xfrm>
              <a:off x="1969"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十字形 46"/>
            <p:cNvSpPr/>
            <p:nvPr/>
          </p:nvSpPr>
          <p:spPr>
            <a:xfrm>
              <a:off x="2631"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十字形 47"/>
            <p:cNvSpPr/>
            <p:nvPr/>
          </p:nvSpPr>
          <p:spPr>
            <a:xfrm>
              <a:off x="2962"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十字形 48"/>
            <p:cNvSpPr/>
            <p:nvPr/>
          </p:nvSpPr>
          <p:spPr>
            <a:xfrm>
              <a:off x="3464"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十字形 49"/>
            <p:cNvSpPr/>
            <p:nvPr/>
          </p:nvSpPr>
          <p:spPr>
            <a:xfrm>
              <a:off x="3955"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1" name="直接连接符 50"/>
            <p:cNvCxnSpPr/>
            <p:nvPr/>
          </p:nvCxnSpPr>
          <p:spPr>
            <a:xfrm>
              <a:off x="1446" y="7413"/>
              <a:ext cx="333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475" y="8859"/>
              <a:ext cx="33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133350" y="4554855"/>
            <a:ext cx="1752600" cy="368300"/>
          </a:xfrm>
          <a:prstGeom prst="rect">
            <a:avLst/>
          </a:prstGeom>
          <a:noFill/>
        </p:spPr>
        <p:txBody>
          <a:bodyPr wrap="square" rtlCol="0">
            <a:spAutoFit/>
          </a:bodyPr>
          <a:p>
            <a:r>
              <a:rPr lang="en-US" altLang="zh-CN"/>
              <a:t>high deviation</a:t>
            </a:r>
            <a:endParaRPr lang="en-US" altLang="zh-CN"/>
          </a:p>
        </p:txBody>
      </p:sp>
      <p:sp>
        <p:nvSpPr>
          <p:cNvPr id="55" name="文本框 54"/>
          <p:cNvSpPr txBox="1"/>
          <p:nvPr/>
        </p:nvSpPr>
        <p:spPr>
          <a:xfrm>
            <a:off x="206375" y="5485765"/>
            <a:ext cx="1697355" cy="368300"/>
          </a:xfrm>
          <a:prstGeom prst="rect">
            <a:avLst/>
          </a:prstGeom>
          <a:noFill/>
        </p:spPr>
        <p:txBody>
          <a:bodyPr wrap="square" rtlCol="0">
            <a:spAutoFit/>
          </a:bodyPr>
          <a:p>
            <a:r>
              <a:rPr lang="en-US" altLang="zh-CN"/>
              <a:t>low deviation</a:t>
            </a:r>
            <a:endParaRPr lang="en-US" altLang="zh-CN"/>
          </a:p>
        </p:txBody>
      </p:sp>
      <p:sp>
        <p:nvSpPr>
          <p:cNvPr id="56" name="文本框 55"/>
          <p:cNvSpPr txBox="1"/>
          <p:nvPr/>
        </p:nvSpPr>
        <p:spPr>
          <a:xfrm>
            <a:off x="2114550" y="6369685"/>
            <a:ext cx="2167255" cy="368300"/>
          </a:xfrm>
          <a:prstGeom prst="rect">
            <a:avLst/>
          </a:prstGeom>
          <a:noFill/>
        </p:spPr>
        <p:txBody>
          <a:bodyPr wrap="square" rtlCol="0">
            <a:spAutoFit/>
          </a:bodyPr>
          <a:p>
            <a:r>
              <a:rPr lang="en-US" altLang="zh-CN"/>
              <a:t>number of cycles</a:t>
            </a:r>
            <a:endParaRPr lang="en-US" altLang="zh-CN"/>
          </a:p>
        </p:txBody>
      </p:sp>
      <p:cxnSp>
        <p:nvCxnSpPr>
          <p:cNvPr id="57" name="直接箭头连接符 56"/>
          <p:cNvCxnSpPr/>
          <p:nvPr/>
        </p:nvCxnSpPr>
        <p:spPr>
          <a:xfrm>
            <a:off x="6584315" y="3171190"/>
            <a:ext cx="1110615" cy="14547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7198995" y="4554855"/>
            <a:ext cx="3388360" cy="1906905"/>
            <a:chOff x="1446" y="6957"/>
            <a:chExt cx="5336" cy="3003"/>
          </a:xfrm>
        </p:grpSpPr>
        <p:cxnSp>
          <p:nvCxnSpPr>
            <p:cNvPr id="59" name="直接箭头连接符 58"/>
            <p:cNvCxnSpPr/>
            <p:nvPr/>
          </p:nvCxnSpPr>
          <p:spPr>
            <a:xfrm flipH="1" flipV="1">
              <a:off x="1446" y="6957"/>
              <a:ext cx="29" cy="30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1460" y="9917"/>
              <a:ext cx="5322" cy="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十字形 60"/>
            <p:cNvSpPr/>
            <p:nvPr/>
          </p:nvSpPr>
          <p:spPr>
            <a:xfrm>
              <a:off x="1759" y="7871"/>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十字形 61"/>
            <p:cNvSpPr/>
            <p:nvPr/>
          </p:nvSpPr>
          <p:spPr>
            <a:xfrm>
              <a:off x="2300"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十字形 62"/>
            <p:cNvSpPr/>
            <p:nvPr/>
          </p:nvSpPr>
          <p:spPr>
            <a:xfrm>
              <a:off x="3111" y="722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十字形 63"/>
            <p:cNvSpPr/>
            <p:nvPr/>
          </p:nvSpPr>
          <p:spPr>
            <a:xfrm>
              <a:off x="3795" y="8697"/>
              <a:ext cx="331" cy="331"/>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十字形 64"/>
            <p:cNvSpPr/>
            <p:nvPr/>
          </p:nvSpPr>
          <p:spPr>
            <a:xfrm>
              <a:off x="1475"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十字形 65"/>
            <p:cNvSpPr/>
            <p:nvPr/>
          </p:nvSpPr>
          <p:spPr>
            <a:xfrm>
              <a:off x="1969" y="7227"/>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十字形 66"/>
            <p:cNvSpPr/>
            <p:nvPr/>
          </p:nvSpPr>
          <p:spPr>
            <a:xfrm>
              <a:off x="2631"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十字形 67"/>
            <p:cNvSpPr/>
            <p:nvPr/>
          </p:nvSpPr>
          <p:spPr>
            <a:xfrm>
              <a:off x="2962" y="7871"/>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十字形 68"/>
            <p:cNvSpPr/>
            <p:nvPr/>
          </p:nvSpPr>
          <p:spPr>
            <a:xfrm>
              <a:off x="3464" y="8693"/>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十字形 69"/>
            <p:cNvSpPr/>
            <p:nvPr/>
          </p:nvSpPr>
          <p:spPr>
            <a:xfrm>
              <a:off x="3956" y="7871"/>
              <a:ext cx="331" cy="331"/>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1" name="直接连接符 70"/>
            <p:cNvCxnSpPr/>
            <p:nvPr/>
          </p:nvCxnSpPr>
          <p:spPr>
            <a:xfrm>
              <a:off x="1446" y="7413"/>
              <a:ext cx="333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475" y="8859"/>
              <a:ext cx="33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73" name="直接连接符 72"/>
          <p:cNvCxnSpPr/>
          <p:nvPr/>
        </p:nvCxnSpPr>
        <p:spPr>
          <a:xfrm>
            <a:off x="7198995" y="5240655"/>
            <a:ext cx="211455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7741285" y="6461760"/>
            <a:ext cx="2325370" cy="368300"/>
          </a:xfrm>
          <a:prstGeom prst="rect">
            <a:avLst/>
          </a:prstGeom>
          <a:noFill/>
        </p:spPr>
        <p:txBody>
          <a:bodyPr wrap="square" rtlCol="0">
            <a:spAutoFit/>
          </a:bodyPr>
          <a:p>
            <a:r>
              <a:rPr lang="en-US" altLang="zh-CN"/>
              <a:t>number of cycles</a:t>
            </a:r>
            <a:endParaRPr lang="en-US" altLang="zh-CN"/>
          </a:p>
        </p:txBody>
      </p:sp>
      <p:sp>
        <p:nvSpPr>
          <p:cNvPr id="75" name="文本框 74"/>
          <p:cNvSpPr txBox="1"/>
          <p:nvPr/>
        </p:nvSpPr>
        <p:spPr>
          <a:xfrm rot="16200000">
            <a:off x="6294755" y="5232400"/>
            <a:ext cx="1300480" cy="368300"/>
          </a:xfrm>
          <a:prstGeom prst="rect">
            <a:avLst/>
          </a:prstGeom>
          <a:noFill/>
        </p:spPr>
        <p:txBody>
          <a:bodyPr wrap="square" rtlCol="0">
            <a:spAutoFit/>
          </a:bodyPr>
          <a:p>
            <a:r>
              <a:rPr lang="en-US" altLang="zh-CN"/>
              <a:t>deviation</a:t>
            </a:r>
            <a:endParaRPr lang="en-US" altLang="zh-CN"/>
          </a:p>
        </p:txBody>
      </p:sp>
      <p:sp>
        <p:nvSpPr>
          <p:cNvPr id="76" name="文本框 75"/>
          <p:cNvSpPr txBox="1"/>
          <p:nvPr/>
        </p:nvSpPr>
        <p:spPr>
          <a:xfrm>
            <a:off x="636905" y="3130550"/>
            <a:ext cx="3362325" cy="645160"/>
          </a:xfrm>
          <a:prstGeom prst="rect">
            <a:avLst/>
          </a:prstGeom>
          <a:noFill/>
        </p:spPr>
        <p:txBody>
          <a:bodyPr wrap="square" rtlCol="0">
            <a:spAutoFit/>
          </a:bodyPr>
          <a:p>
            <a:r>
              <a:rPr lang="en-US" altLang="zh-CN"/>
              <a:t>Initial crank angle, label the cycles with high deviation </a:t>
            </a:r>
            <a:endParaRPr lang="en-US" altLang="zh-CN"/>
          </a:p>
        </p:txBody>
      </p:sp>
      <p:sp>
        <p:nvSpPr>
          <p:cNvPr id="77" name="文本框 76"/>
          <p:cNvSpPr txBox="1"/>
          <p:nvPr/>
        </p:nvSpPr>
        <p:spPr>
          <a:xfrm>
            <a:off x="7198995" y="3407410"/>
            <a:ext cx="3714115" cy="645160"/>
          </a:xfrm>
          <a:prstGeom prst="rect">
            <a:avLst/>
          </a:prstGeom>
          <a:noFill/>
        </p:spPr>
        <p:txBody>
          <a:bodyPr wrap="square" rtlCol="0">
            <a:spAutoFit/>
          </a:bodyPr>
          <a:p>
            <a:r>
              <a:rPr lang="en-US" altLang="zh-CN"/>
              <a:t>See how the interesting cycles evolve until the final crank angle. </a:t>
            </a:r>
            <a:endParaRPr lang="en-US" altLang="zh-CN"/>
          </a:p>
        </p:txBody>
      </p:sp>
      <p:sp>
        <p:nvSpPr>
          <p:cNvPr id="78" name="右箭头 77"/>
          <p:cNvSpPr/>
          <p:nvPr/>
        </p:nvSpPr>
        <p:spPr>
          <a:xfrm>
            <a:off x="4321175" y="5135245"/>
            <a:ext cx="65214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79" name="对象 78">
            <a:hlinkClick r:id="" action="ppaction://ole?verb="/>
          </p:cNvPr>
          <p:cNvGraphicFramePr>
            <a:graphicFrameLocks noChangeAspect="1"/>
          </p:cNvGraphicFramePr>
          <p:nvPr/>
        </p:nvGraphicFramePr>
        <p:xfrm>
          <a:off x="5066030" y="5250815"/>
          <a:ext cx="467995" cy="255270"/>
        </p:xfrm>
        <a:graphic>
          <a:graphicData uri="http://schemas.openxmlformats.org/presentationml/2006/ole">
            <mc:AlternateContent xmlns:mc="http://schemas.openxmlformats.org/markup-compatibility/2006">
              <mc:Choice xmlns:v="urn:schemas-microsoft-com:vml" Requires="v">
                <p:oleObj spid="_x0000_s1025" name="" r:id="rId1" imgW="139700" imgH="76200" progId="Equation.KSEE3">
                  <p:embed/>
                </p:oleObj>
              </mc:Choice>
              <mc:Fallback>
                <p:oleObj name="" r:id="rId1" imgW="139700" imgH="76200" progId="Equation.KSEE3">
                  <p:embed/>
                  <p:pic>
                    <p:nvPicPr>
                      <p:cNvPr id="0" name="图片 1024"/>
                      <p:cNvPicPr/>
                      <p:nvPr/>
                    </p:nvPicPr>
                    <p:blipFill>
                      <a:blip r:embed="rId2"/>
                      <a:stretch>
                        <a:fillRect/>
                      </a:stretch>
                    </p:blipFill>
                    <p:spPr>
                      <a:xfrm>
                        <a:off x="5066030" y="5250815"/>
                        <a:ext cx="467995" cy="255270"/>
                      </a:xfrm>
                      <a:prstGeom prst="rect">
                        <a:avLst/>
                      </a:prstGeom>
                    </p:spPr>
                  </p:pic>
                </p:oleObj>
              </mc:Fallback>
            </mc:AlternateContent>
          </a:graphicData>
        </a:graphic>
      </p:graphicFrame>
      <p:sp>
        <p:nvSpPr>
          <p:cNvPr id="80" name="右箭头 79"/>
          <p:cNvSpPr/>
          <p:nvPr/>
        </p:nvSpPr>
        <p:spPr>
          <a:xfrm>
            <a:off x="5680710" y="5135880"/>
            <a:ext cx="65214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1" name="直接箭头连接符 80"/>
          <p:cNvCxnSpPr/>
          <p:nvPr/>
        </p:nvCxnSpPr>
        <p:spPr>
          <a:xfrm>
            <a:off x="4650105" y="3143885"/>
            <a:ext cx="342900" cy="18973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5128895" y="3180080"/>
            <a:ext cx="62865" cy="18072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a:off x="5282565" y="3143885"/>
            <a:ext cx="182880" cy="1816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5436235" y="3130550"/>
            <a:ext cx="469900" cy="18116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a:off x="5563235" y="3171190"/>
            <a:ext cx="812800" cy="18980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Possible ways to investigate H</a:t>
            </a:r>
            <a:endParaRPr lang="en-US" altLang="zh-CN"/>
          </a:p>
        </p:txBody>
      </p:sp>
      <p:sp>
        <p:nvSpPr>
          <p:cNvPr id="3" name="内容占位符 2"/>
          <p:cNvSpPr>
            <a:spLocks noGrp="1"/>
          </p:cNvSpPr>
          <p:nvPr>
            <p:ph idx="1"/>
          </p:nvPr>
        </p:nvSpPr>
        <p:spPr/>
        <p:txBody>
          <a:bodyPr/>
          <a:p>
            <a:r>
              <a:rPr lang="en-US" altLang="zh-CN"/>
              <a:t>Compute transition probability</a:t>
            </a:r>
            <a:endParaRPr lang="en-US" altLang="zh-CN"/>
          </a:p>
        </p:txBody>
      </p:sp>
      <p:grpSp>
        <p:nvGrpSpPr>
          <p:cNvPr id="78" name="组合 77"/>
          <p:cNvGrpSpPr/>
          <p:nvPr/>
        </p:nvGrpSpPr>
        <p:grpSpPr>
          <a:xfrm>
            <a:off x="3407752" y="1985645"/>
            <a:ext cx="4386873" cy="2186954"/>
            <a:chOff x="1426" y="1849"/>
            <a:chExt cx="15672" cy="7821"/>
          </a:xfrm>
        </p:grpSpPr>
        <p:sp>
          <p:nvSpPr>
            <p:cNvPr id="91" name="椭圆 90"/>
            <p:cNvSpPr/>
            <p:nvPr/>
          </p:nvSpPr>
          <p:spPr>
            <a:xfrm>
              <a:off x="6773"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9" name="直接箭头连接符 78"/>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940" y="8353"/>
              <a:ext cx="7876" cy="1317"/>
            </a:xfrm>
            <a:prstGeom prst="rect">
              <a:avLst/>
            </a:prstGeom>
            <a:noFill/>
          </p:spPr>
          <p:txBody>
            <a:bodyPr wrap="square" rtlCol="0">
              <a:spAutoFit/>
            </a:bodyPr>
            <a:p>
              <a:r>
                <a:rPr lang="en-US" altLang="zh-CN"/>
                <a:t>crank angle/ time</a:t>
              </a:r>
              <a:endParaRPr lang="en-US" altLang="zh-CN"/>
            </a:p>
          </p:txBody>
        </p:sp>
        <p:cxnSp>
          <p:nvCxnSpPr>
            <p:cNvPr id="82" name="直接连接符 81"/>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rot="10800000">
              <a:off x="1426" y="2909"/>
              <a:ext cx="1642" cy="4325"/>
            </a:xfrm>
            <a:prstGeom prst="rect">
              <a:avLst/>
            </a:prstGeom>
            <a:noFill/>
          </p:spPr>
          <p:txBody>
            <a:bodyPr vert="eaVert" wrap="square" rtlCol="0">
              <a:spAutoFit/>
            </a:bodyPr>
            <a:p>
              <a:r>
                <a:rPr lang="en-US" altLang="zh-CN"/>
                <a:t>deviation</a:t>
              </a:r>
              <a:endParaRPr lang="en-US" altLang="zh-CN"/>
            </a:p>
          </p:txBody>
        </p:sp>
        <p:cxnSp>
          <p:nvCxnSpPr>
            <p:cNvPr id="84" name="直接连接符 83"/>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211" y="230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4211"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6773"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椭圆 92"/>
            <p:cNvSpPr/>
            <p:nvPr/>
          </p:nvSpPr>
          <p:spPr>
            <a:xfrm>
              <a:off x="6773"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6773"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6773"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a:off x="923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923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a:off x="923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923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a:off x="1054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054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1054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1054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nvSpPr>
          <p:spPr>
            <a:xfrm>
              <a:off x="12451"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nvSpPr>
          <p:spPr>
            <a:xfrm>
              <a:off x="12451"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12451"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12451"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p:nvSpPr>
          <p:spPr>
            <a:xfrm>
              <a:off x="12451"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a:off x="14743" y="321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a:off x="14743" y="4511"/>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a:off x="14743" y="5934"/>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aphicFrame>
        <p:nvGraphicFramePr>
          <p:cNvPr id="4" name="对象 3">
            <a:hlinkClick r:id="" action="ppaction://ole?verb="/>
          </p:cNvPr>
          <p:cNvGraphicFramePr>
            <a:graphicFrameLocks noChangeAspect="1"/>
          </p:cNvGraphicFramePr>
          <p:nvPr/>
        </p:nvGraphicFramePr>
        <p:xfrm>
          <a:off x="431800" y="2316798"/>
          <a:ext cx="2727325" cy="454660"/>
        </p:xfrm>
        <a:graphic>
          <a:graphicData uri="http://schemas.openxmlformats.org/presentationml/2006/ole">
            <mc:AlternateContent xmlns:mc="http://schemas.openxmlformats.org/markup-compatibility/2006">
              <mc:Choice xmlns:v="urn:schemas-microsoft-com:vml" Requires="v">
                <p:oleObj spid="_x0000_s2049" name="" r:id="rId1" imgW="1295400" imgH="215900" progId="Equation.KSEE3">
                  <p:embed/>
                </p:oleObj>
              </mc:Choice>
              <mc:Fallback>
                <p:oleObj name="" r:id="rId1" imgW="1295400" imgH="215900" progId="Equation.KSEE3">
                  <p:embed/>
                  <p:pic>
                    <p:nvPicPr>
                      <p:cNvPr id="0" name="图片 2048"/>
                      <p:cNvPicPr/>
                      <p:nvPr/>
                    </p:nvPicPr>
                    <p:blipFill>
                      <a:blip r:embed="rId2"/>
                      <a:stretch>
                        <a:fillRect/>
                      </a:stretch>
                    </p:blipFill>
                    <p:spPr>
                      <a:xfrm>
                        <a:off x="431800" y="2316798"/>
                        <a:ext cx="2727325" cy="454660"/>
                      </a:xfrm>
                      <a:prstGeom prst="rect">
                        <a:avLst/>
                      </a:prstGeom>
                    </p:spPr>
                  </p:pic>
                </p:oleObj>
              </mc:Fallback>
            </mc:AlternateContent>
          </a:graphicData>
        </a:graphic>
      </p:graphicFrame>
      <p:cxnSp>
        <p:nvCxnSpPr>
          <p:cNvPr id="69" name="直接连接符 68"/>
          <p:cNvCxnSpPr>
            <a:stCxn id="89" idx="6"/>
            <a:endCxn id="92" idx="2"/>
          </p:cNvCxnSpPr>
          <p:nvPr/>
        </p:nvCxnSpPr>
        <p:spPr>
          <a:xfrm>
            <a:off x="4391660" y="2214880"/>
            <a:ext cx="513080" cy="168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91" idx="2"/>
          </p:cNvCxnSpPr>
          <p:nvPr/>
        </p:nvCxnSpPr>
        <p:spPr>
          <a:xfrm flipV="1">
            <a:off x="4396740" y="2087880"/>
            <a:ext cx="508000" cy="143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04" idx="5"/>
            <a:endCxn id="111" idx="2"/>
          </p:cNvCxnSpPr>
          <p:nvPr/>
        </p:nvCxnSpPr>
        <p:spPr>
          <a:xfrm>
            <a:off x="6668135" y="2159635"/>
            <a:ext cx="467360" cy="106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104" idx="5"/>
          </p:cNvCxnSpPr>
          <p:nvPr/>
        </p:nvCxnSpPr>
        <p:spPr>
          <a:xfrm>
            <a:off x="6668135" y="2159635"/>
            <a:ext cx="493395" cy="595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109" idx="1"/>
          </p:cNvCxnSpPr>
          <p:nvPr/>
        </p:nvCxnSpPr>
        <p:spPr>
          <a:xfrm>
            <a:off x="6698615" y="2138680"/>
            <a:ext cx="466725" cy="259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173355" y="3128010"/>
            <a:ext cx="3244215" cy="1198880"/>
          </a:xfrm>
          <a:prstGeom prst="rect">
            <a:avLst/>
          </a:prstGeom>
          <a:noFill/>
        </p:spPr>
        <p:txBody>
          <a:bodyPr wrap="square" rtlCol="0">
            <a:spAutoFit/>
          </a:bodyPr>
          <a:p>
            <a:r>
              <a:rPr lang="en-US" altLang="zh-CN"/>
              <a:t>-Associate a transition probability distribution vector with every cluster except for the last crank angle</a:t>
            </a:r>
            <a:endParaRPr lang="en-US" altLang="zh-CN"/>
          </a:p>
        </p:txBody>
      </p:sp>
      <p:cxnSp>
        <p:nvCxnSpPr>
          <p:cNvPr id="5" name="直接连接符 4"/>
          <p:cNvCxnSpPr>
            <a:endCxn id="93" idx="1"/>
          </p:cNvCxnSpPr>
          <p:nvPr/>
        </p:nvCxnSpPr>
        <p:spPr>
          <a:xfrm>
            <a:off x="4396740" y="2204085"/>
            <a:ext cx="537845" cy="459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94" idx="2"/>
          </p:cNvCxnSpPr>
          <p:nvPr/>
        </p:nvCxnSpPr>
        <p:spPr>
          <a:xfrm>
            <a:off x="4396740" y="2249170"/>
            <a:ext cx="508000" cy="815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95" idx="1"/>
          </p:cNvCxnSpPr>
          <p:nvPr/>
        </p:nvCxnSpPr>
        <p:spPr>
          <a:xfrm>
            <a:off x="4387850" y="2267585"/>
            <a:ext cx="546735" cy="1130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2282825" y="2457450"/>
            <a:ext cx="2150110" cy="6051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Implementation on real data</a:t>
            </a:r>
            <a:endParaRPr lang="en-US" altLang="zh-CN"/>
          </a:p>
        </p:txBody>
      </p:sp>
      <p:sp>
        <p:nvSpPr>
          <p:cNvPr id="3" name="内容占位符 2"/>
          <p:cNvSpPr>
            <a:spLocks noGrp="1"/>
          </p:cNvSpPr>
          <p:nvPr>
            <p:ph idx="1"/>
          </p:nvPr>
        </p:nvSpPr>
        <p:spPr/>
        <p:txBody>
          <a:bodyPr/>
          <a:p>
            <a:r>
              <a:rPr lang="en-US" altLang="zh-CN"/>
              <a:t>Input data: </a:t>
            </a:r>
            <a:r>
              <a:rPr lang="en-US" altLang="zh-CN">
                <a:latin typeface="Times New Roman" panose="02020603050405020304" charset="0"/>
                <a:cs typeface="Times New Roman" panose="02020603050405020304" charset="0"/>
                <a:sym typeface="+mn-ea"/>
              </a:rPr>
              <a:t>TCCIII, Fired, Full View, </a:t>
            </a:r>
            <a:r>
              <a:rPr lang="en-US" altLang="zh-CN">
                <a:sym typeface="+mn-ea"/>
              </a:rPr>
              <a:t>image plane x=0, common grid id:S_2014_02_13_02</a:t>
            </a:r>
            <a:endParaRPr lang="en-US" altLang="zh-CN">
              <a:sym typeface="+mn-ea"/>
            </a:endParaRPr>
          </a:p>
          <a:p>
            <a:r>
              <a:rPr lang="en-US" altLang="zh-CN"/>
              <a:t>Clustering algorithm: kmeans</a:t>
            </a:r>
            <a:endParaRPr lang="en-US" altLang="zh-CN"/>
          </a:p>
          <a:p>
            <a:r>
              <a:rPr lang="en-US" altLang="zh-CN"/>
              <a:t>crank angles:</a:t>
            </a:r>
            <a:endParaRPr lang="en-US" altLang="zh-CN"/>
          </a:p>
          <a:p>
            <a:r>
              <a:rPr lang="en-US" altLang="zh-CN"/>
              <a:t>Number of cluster for each crank angle:</a:t>
            </a:r>
            <a:endParaRPr lang="en-US" altLang="zh-CN"/>
          </a:p>
        </p:txBody>
      </p:sp>
      <p:graphicFrame>
        <p:nvGraphicFramePr>
          <p:cNvPr id="8" name="对象 7">
            <a:hlinkClick r:id="" action="ppaction://ole?verb="/>
          </p:cNvPr>
          <p:cNvGraphicFramePr>
            <a:graphicFrameLocks noChangeAspect="1"/>
          </p:cNvGraphicFramePr>
          <p:nvPr/>
        </p:nvGraphicFramePr>
        <p:xfrm>
          <a:off x="2558416" y="2181225"/>
          <a:ext cx="6676390" cy="385445"/>
        </p:xfrm>
        <a:graphic>
          <a:graphicData uri="http://schemas.openxmlformats.org/presentationml/2006/ole">
            <mc:AlternateContent xmlns:mc="http://schemas.openxmlformats.org/markup-compatibility/2006">
              <mc:Choice xmlns:v="urn:schemas-microsoft-com:vml" Requires="v">
                <p:oleObj spid="_x0000_s2053" name="" r:id="rId1" imgW="4178300" imgH="241300" progId="Equation.KSEE3">
                  <p:embed/>
                </p:oleObj>
              </mc:Choice>
              <mc:Fallback>
                <p:oleObj name="" r:id="rId1" imgW="4178300" imgH="241300" progId="Equation.KSEE3">
                  <p:embed/>
                  <p:pic>
                    <p:nvPicPr>
                      <p:cNvPr id="0" name="图片 2052"/>
                      <p:cNvPicPr/>
                      <p:nvPr/>
                    </p:nvPicPr>
                    <p:blipFill>
                      <a:blip r:embed="rId2"/>
                      <a:stretch>
                        <a:fillRect/>
                      </a:stretch>
                    </p:blipFill>
                    <p:spPr>
                      <a:xfrm>
                        <a:off x="2558416" y="2181225"/>
                        <a:ext cx="6676390" cy="385445"/>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5359718" y="2658428"/>
          <a:ext cx="2374900" cy="320675"/>
        </p:xfrm>
        <a:graphic>
          <a:graphicData uri="http://schemas.openxmlformats.org/presentationml/2006/ole">
            <mc:AlternateContent xmlns:mc="http://schemas.openxmlformats.org/markup-compatibility/2006">
              <mc:Choice xmlns:v="urn:schemas-microsoft-com:vml" Requires="v">
                <p:oleObj spid="_x0000_s3073" name="" r:id="rId3" imgW="1600200" imgH="215900" progId="Equation.KSEE3">
                  <p:embed/>
                </p:oleObj>
              </mc:Choice>
              <mc:Fallback>
                <p:oleObj name="" r:id="rId3" imgW="1600200" imgH="215900" progId="Equation.KSEE3">
                  <p:embed/>
                  <p:pic>
                    <p:nvPicPr>
                      <p:cNvPr id="0" name="图片 3072"/>
                      <p:cNvPicPr/>
                      <p:nvPr/>
                    </p:nvPicPr>
                    <p:blipFill>
                      <a:blip r:embed="rId4"/>
                      <a:stretch>
                        <a:fillRect/>
                      </a:stretch>
                    </p:blipFill>
                    <p:spPr>
                      <a:xfrm>
                        <a:off x="5359718" y="2658428"/>
                        <a:ext cx="2374900" cy="320675"/>
                      </a:xfrm>
                      <a:prstGeom prst="rect">
                        <a:avLst/>
                      </a:prstGeom>
                    </p:spPr>
                  </p:pic>
                </p:oleObj>
              </mc:Fallback>
            </mc:AlternateContent>
          </a:graphicData>
        </a:graphic>
      </p:graphicFrame>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5" name="内容占位符 3" descr="CA30 centroids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5" name="内容占位符 3" descr="CA95 centroids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4" name="内容占位符 3" descr="CA165 centroids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4" name="内容占位符 3" descr="CA230 centroids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4" name="内容占位符 3" descr="CA310 centroids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Clusters</a:t>
            </a:r>
            <a:endParaRPr lang="en-US" altLang="zh-CN"/>
          </a:p>
        </p:txBody>
      </p:sp>
      <p:pic>
        <p:nvPicPr>
          <p:cNvPr id="4" name="内容占位符 3" descr="CA360 centroids_zoomed trans"/>
          <p:cNvPicPr>
            <a:picLocks noChangeAspect="1"/>
          </p:cNvPicPr>
          <p:nvPr>
            <p:ph idx="1"/>
          </p:nvPr>
        </p:nvPicPr>
        <p:blipFill>
          <a:blip r:embed="rId1"/>
          <a:stretch>
            <a:fillRect/>
          </a:stretch>
        </p:blipFill>
        <p:spPr>
          <a:xfrm>
            <a:off x="930910" y="1296035"/>
            <a:ext cx="10329545" cy="504126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Diagrams</a:t>
            </a:r>
            <a:endParaRPr lang="en-US" altLang="zh-CN"/>
          </a:p>
        </p:txBody>
      </p:sp>
      <p:pic>
        <p:nvPicPr>
          <p:cNvPr id="4" name="内容占位符 3" descr="sample cycles variation"/>
          <p:cNvPicPr>
            <a:picLocks noChangeAspect="1"/>
          </p:cNvPicPr>
          <p:nvPr>
            <p:ph idx="1"/>
          </p:nvPr>
        </p:nvPicPr>
        <p:blipFill>
          <a:blip r:embed="rId1"/>
          <a:stretch>
            <a:fillRect/>
          </a:stretch>
        </p:blipFill>
        <p:spPr>
          <a:xfrm>
            <a:off x="930910" y="1069975"/>
            <a:ext cx="10329545" cy="5041265"/>
          </a:xfrm>
          <a:prstGeom prst="rect">
            <a:avLst/>
          </a:prstGeom>
        </p:spPr>
      </p:pic>
      <p:sp>
        <p:nvSpPr>
          <p:cNvPr id="5" name="文本框 4"/>
          <p:cNvSpPr txBox="1"/>
          <p:nvPr/>
        </p:nvSpPr>
        <p:spPr>
          <a:xfrm>
            <a:off x="674370" y="6288405"/>
            <a:ext cx="9174480" cy="368300"/>
          </a:xfrm>
          <a:prstGeom prst="rect">
            <a:avLst/>
          </a:prstGeom>
          <a:noFill/>
        </p:spPr>
        <p:txBody>
          <a:bodyPr wrap="none" rtlCol="0">
            <a:spAutoFit/>
          </a:bodyPr>
          <a:p>
            <a:r>
              <a:rPr lang="en-US" altLang="zh-CN"/>
              <a:t>Cycle 88 and 188 are randomly chosen. All the cycles can be visualized by a line pattern.</a:t>
            </a:r>
            <a:endParaRPr lang="en-US" altLang="zh-CN"/>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Motivation</a:t>
            </a:r>
            <a:endParaRPr lang="en-US" altLang="zh-CN"/>
          </a:p>
        </p:txBody>
      </p:sp>
      <p:sp>
        <p:nvSpPr>
          <p:cNvPr id="3" name="内容占位符 2"/>
          <p:cNvSpPr>
            <a:spLocks noGrp="1"/>
          </p:cNvSpPr>
          <p:nvPr>
            <p:ph idx="1"/>
          </p:nvPr>
        </p:nvSpPr>
        <p:spPr>
          <a:xfrm>
            <a:off x="669925" y="1296035"/>
            <a:ext cx="11168380" cy="5041265"/>
          </a:xfrm>
        </p:spPr>
        <p:txBody>
          <a:bodyPr/>
          <a:p>
            <a:r>
              <a:rPr lang="en-US" altLang="zh-CN"/>
              <a:t>In TCCIII engine data set, hundreds of cycles are measured, including flow feature evolution and pressure signal.</a:t>
            </a:r>
            <a:endParaRPr lang="en-US" altLang="zh-CN"/>
          </a:p>
          <a:p>
            <a:r>
              <a:rPr lang="en-US" altLang="zh-CN"/>
              <a:t>Is there a way to sort out flow features into groups so that we can simplify the description?</a:t>
            </a:r>
            <a:endParaRPr lang="en-US" altLang="zh-CN"/>
          </a:p>
          <a:p>
            <a:r>
              <a:rPr lang="en-US" altLang="zh-CN">
                <a:sym typeface="+mn-ea"/>
              </a:rPr>
              <a:t>How can we find out the most and the least deviated cycle? Can deviation of cycles be quantified?</a:t>
            </a:r>
            <a:endParaRPr lang="en-US" altLang="zh-CN"/>
          </a:p>
          <a:p>
            <a:r>
              <a:rPr lang="en-US" altLang="zh-CN"/>
              <a:t>Can flow feature be predicted by just monitoring pressure signal?</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Further interpretation</a:t>
            </a:r>
            <a:endParaRPr lang="en-US" altLang="zh-CN"/>
          </a:p>
        </p:txBody>
      </p:sp>
      <p:sp>
        <p:nvSpPr>
          <p:cNvPr id="3" name="内容占位符 2"/>
          <p:cNvSpPr>
            <a:spLocks noGrp="1"/>
          </p:cNvSpPr>
          <p:nvPr>
            <p:ph idx="1"/>
          </p:nvPr>
        </p:nvSpPr>
        <p:spPr/>
        <p:txBody>
          <a:bodyPr/>
          <a:p>
            <a:r>
              <a:rPr lang="en-US" altLang="zh-CN"/>
              <a:t>We will know cycle 88, for example, go through clusters 1-3-1-2-2-5</a:t>
            </a:r>
            <a:endParaRPr lang="en-US" altLang="zh-CN"/>
          </a:p>
        </p:txBody>
      </p:sp>
      <p:pic>
        <p:nvPicPr>
          <p:cNvPr id="8" name="图片 7"/>
          <p:cNvPicPr>
            <a:picLocks noChangeAspect="1"/>
          </p:cNvPicPr>
          <p:nvPr/>
        </p:nvPicPr>
        <p:blipFill>
          <a:blip r:embed="rId1"/>
          <a:stretch>
            <a:fillRect/>
          </a:stretch>
        </p:blipFill>
        <p:spPr>
          <a:xfrm>
            <a:off x="464820" y="2343150"/>
            <a:ext cx="2049780" cy="2489835"/>
          </a:xfrm>
          <a:prstGeom prst="rect">
            <a:avLst/>
          </a:prstGeom>
        </p:spPr>
      </p:pic>
      <p:pic>
        <p:nvPicPr>
          <p:cNvPr id="6" name="图片 5"/>
          <p:cNvPicPr>
            <a:picLocks noChangeAspect="1"/>
          </p:cNvPicPr>
          <p:nvPr/>
        </p:nvPicPr>
        <p:blipFill>
          <a:blip r:embed="rId2"/>
          <a:stretch>
            <a:fillRect/>
          </a:stretch>
        </p:blipFill>
        <p:spPr>
          <a:xfrm>
            <a:off x="2877820" y="2947670"/>
            <a:ext cx="1196340" cy="1234440"/>
          </a:xfrm>
          <a:prstGeom prst="rect">
            <a:avLst/>
          </a:prstGeom>
        </p:spPr>
      </p:pic>
      <p:pic>
        <p:nvPicPr>
          <p:cNvPr id="5" name="图片 4"/>
          <p:cNvPicPr>
            <a:picLocks noChangeAspect="1"/>
          </p:cNvPicPr>
          <p:nvPr/>
        </p:nvPicPr>
        <p:blipFill>
          <a:blip r:embed="rId3"/>
          <a:stretch>
            <a:fillRect/>
          </a:stretch>
        </p:blipFill>
        <p:spPr>
          <a:xfrm>
            <a:off x="4398645" y="2940050"/>
            <a:ext cx="1280160" cy="1242060"/>
          </a:xfrm>
          <a:prstGeom prst="rect">
            <a:avLst/>
          </a:prstGeom>
        </p:spPr>
      </p:pic>
      <p:pic>
        <p:nvPicPr>
          <p:cNvPr id="4" name="图片 3"/>
          <p:cNvPicPr>
            <a:picLocks noChangeAspect="1"/>
          </p:cNvPicPr>
          <p:nvPr/>
        </p:nvPicPr>
        <p:blipFill>
          <a:blip r:embed="rId4"/>
          <a:stretch>
            <a:fillRect/>
          </a:stretch>
        </p:blipFill>
        <p:spPr>
          <a:xfrm>
            <a:off x="6050280" y="2940050"/>
            <a:ext cx="1211580" cy="1234440"/>
          </a:xfrm>
          <a:prstGeom prst="rect">
            <a:avLst/>
          </a:prstGeom>
        </p:spPr>
      </p:pic>
      <p:pic>
        <p:nvPicPr>
          <p:cNvPr id="7" name="图片 6"/>
          <p:cNvPicPr>
            <a:picLocks noChangeAspect="1"/>
          </p:cNvPicPr>
          <p:nvPr/>
        </p:nvPicPr>
        <p:blipFill>
          <a:blip r:embed="rId5"/>
          <a:stretch>
            <a:fillRect/>
          </a:stretch>
        </p:blipFill>
        <p:spPr>
          <a:xfrm>
            <a:off x="7825105" y="2948305"/>
            <a:ext cx="1257300" cy="1280160"/>
          </a:xfrm>
          <a:prstGeom prst="rect">
            <a:avLst/>
          </a:prstGeom>
        </p:spPr>
      </p:pic>
      <p:pic>
        <p:nvPicPr>
          <p:cNvPr id="9" name="图片 8"/>
          <p:cNvPicPr>
            <a:picLocks noChangeAspect="1"/>
          </p:cNvPicPr>
          <p:nvPr/>
        </p:nvPicPr>
        <p:blipFill>
          <a:blip r:embed="rId6"/>
          <a:stretch>
            <a:fillRect/>
          </a:stretch>
        </p:blipFill>
        <p:spPr>
          <a:xfrm>
            <a:off x="8222615" y="4912360"/>
            <a:ext cx="3299460" cy="792480"/>
          </a:xfrm>
          <a:prstGeom prst="rect">
            <a:avLst/>
          </a:prstGeom>
        </p:spPr>
      </p:pic>
      <p:cxnSp>
        <p:nvCxnSpPr>
          <p:cNvPr id="10" name="直接箭头连接符 9"/>
          <p:cNvCxnSpPr/>
          <p:nvPr/>
        </p:nvCxnSpPr>
        <p:spPr>
          <a:xfrm>
            <a:off x="2571750" y="3369945"/>
            <a:ext cx="28003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118610" y="3429000"/>
            <a:ext cx="28003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678805" y="3429000"/>
            <a:ext cx="28003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360920" y="3429000"/>
            <a:ext cx="28003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417560" y="4300220"/>
            <a:ext cx="135890" cy="514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Quantify deviation of centroids</a:t>
            </a:r>
            <a:endParaRPr lang="en-US" altLang="zh-CN"/>
          </a:p>
        </p:txBody>
      </p:sp>
      <p:pic>
        <p:nvPicPr>
          <p:cNvPr id="4" name="内容占位符 3" descr="clusters of crank angles"/>
          <p:cNvPicPr>
            <a:picLocks noChangeAspect="1"/>
          </p:cNvPicPr>
          <p:nvPr>
            <p:ph idx="1"/>
          </p:nvPr>
        </p:nvPicPr>
        <p:blipFill>
          <a:blip r:embed="rId1"/>
          <a:stretch>
            <a:fillRect/>
          </a:stretch>
        </p:blipFill>
        <p:spPr>
          <a:xfrm>
            <a:off x="324485" y="1199515"/>
            <a:ext cx="5158105" cy="2517775"/>
          </a:xfrm>
          <a:prstGeom prst="rect">
            <a:avLst/>
          </a:prstGeom>
        </p:spPr>
      </p:pic>
      <p:pic>
        <p:nvPicPr>
          <p:cNvPr id="5" name="图片 4" descr="deviation of clusters"/>
          <p:cNvPicPr>
            <a:picLocks noChangeAspect="1"/>
          </p:cNvPicPr>
          <p:nvPr/>
        </p:nvPicPr>
        <p:blipFill>
          <a:blip r:embed="rId2"/>
          <a:stretch>
            <a:fillRect/>
          </a:stretch>
        </p:blipFill>
        <p:spPr>
          <a:xfrm>
            <a:off x="5634355" y="3717290"/>
            <a:ext cx="6141085" cy="2997200"/>
          </a:xfrm>
          <a:prstGeom prst="rect">
            <a:avLst/>
          </a:prstGeom>
        </p:spPr>
      </p:pic>
      <p:sp>
        <p:nvSpPr>
          <p:cNvPr id="6" name="右箭头 5"/>
          <p:cNvSpPr/>
          <p:nvPr/>
        </p:nvSpPr>
        <p:spPr>
          <a:xfrm rot="2100000">
            <a:off x="5688330" y="2547620"/>
            <a:ext cx="975995" cy="966470"/>
          </a:xfrm>
          <a:prstGeom prst="rightArrow">
            <a:avLst>
              <a:gd name="adj1" fmla="val 50000"/>
              <a:gd name="adj2" fmla="val 44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19125" y="4156075"/>
            <a:ext cx="4273550" cy="922020"/>
          </a:xfrm>
          <a:prstGeom prst="rect">
            <a:avLst/>
          </a:prstGeom>
          <a:noFill/>
        </p:spPr>
        <p:txBody>
          <a:bodyPr wrap="square" rtlCol="0">
            <a:spAutoFit/>
          </a:bodyPr>
          <a:p>
            <a:r>
              <a:rPr lang="en-US" altLang="zh-CN"/>
              <a:t>-Every cluster is associated with a deviation value. Note the vertical axis change from cluster number to deviation.</a:t>
            </a:r>
            <a:endParaRPr lang="en-US" altLang="zh-CN"/>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Quantify deviation of cycles</a:t>
            </a:r>
            <a:endParaRPr lang="en-US" altLang="zh-CN"/>
          </a:p>
        </p:txBody>
      </p:sp>
      <p:pic>
        <p:nvPicPr>
          <p:cNvPr id="4" name="内容占位符 3" descr="sample cycles variation"/>
          <p:cNvPicPr>
            <a:picLocks noChangeAspect="1"/>
          </p:cNvPicPr>
          <p:nvPr>
            <p:ph idx="1"/>
          </p:nvPr>
        </p:nvPicPr>
        <p:blipFill>
          <a:blip r:embed="rId1"/>
          <a:stretch>
            <a:fillRect/>
          </a:stretch>
        </p:blipFill>
        <p:spPr>
          <a:xfrm>
            <a:off x="732155" y="1151890"/>
            <a:ext cx="5328920" cy="2600960"/>
          </a:xfrm>
          <a:prstGeom prst="rect">
            <a:avLst/>
          </a:prstGeom>
        </p:spPr>
      </p:pic>
      <p:pic>
        <p:nvPicPr>
          <p:cNvPr id="5" name="图片 4" descr="quantify cycle deviation"/>
          <p:cNvPicPr>
            <a:picLocks noChangeAspect="1"/>
          </p:cNvPicPr>
          <p:nvPr/>
        </p:nvPicPr>
        <p:blipFill>
          <a:blip r:embed="rId2"/>
          <a:stretch>
            <a:fillRect/>
          </a:stretch>
        </p:blipFill>
        <p:spPr>
          <a:xfrm>
            <a:off x="6193155" y="3876040"/>
            <a:ext cx="5817870" cy="2839085"/>
          </a:xfrm>
          <a:prstGeom prst="rect">
            <a:avLst/>
          </a:prstGeom>
        </p:spPr>
      </p:pic>
      <p:sp>
        <p:nvSpPr>
          <p:cNvPr id="6" name="右箭头 5"/>
          <p:cNvSpPr/>
          <p:nvPr/>
        </p:nvSpPr>
        <p:spPr>
          <a:xfrm rot="2100000">
            <a:off x="6250305" y="2593975"/>
            <a:ext cx="975995" cy="966470"/>
          </a:xfrm>
          <a:prstGeom prst="rightArrow">
            <a:avLst>
              <a:gd name="adj1" fmla="val 50000"/>
              <a:gd name="adj2" fmla="val 44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93395" y="4227830"/>
            <a:ext cx="4237990" cy="645160"/>
          </a:xfrm>
          <a:prstGeom prst="rect">
            <a:avLst/>
          </a:prstGeom>
          <a:noFill/>
        </p:spPr>
        <p:txBody>
          <a:bodyPr wrap="square" rtlCol="0">
            <a:spAutoFit/>
          </a:bodyPr>
          <a:p>
            <a:r>
              <a:rPr lang="en-US" altLang="zh-CN"/>
              <a:t>-Cluster transition process of a cycle is replaced by a deviation sequence.</a:t>
            </a:r>
            <a:endParaRPr lang="en-US" altLang="zh-CN"/>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31800"/>
            <a:ext cx="11095990" cy="647700"/>
          </a:xfrm>
        </p:spPr>
        <p:txBody>
          <a:bodyPr/>
          <a:p>
            <a:r>
              <a:rPr lang="en-US" altLang="zh-CN"/>
              <a:t>Overall view of quantification(Method 1 to investigate H)</a:t>
            </a:r>
            <a:endParaRPr lang="en-US" altLang="zh-CN"/>
          </a:p>
        </p:txBody>
      </p:sp>
      <p:pic>
        <p:nvPicPr>
          <p:cNvPr id="4" name="内容占位符 3" descr="cluster evolution of all cycles"/>
          <p:cNvPicPr>
            <a:picLocks noChangeAspect="1"/>
          </p:cNvPicPr>
          <p:nvPr>
            <p:ph idx="1"/>
          </p:nvPr>
        </p:nvPicPr>
        <p:blipFill>
          <a:blip r:embed="rId1"/>
          <a:stretch>
            <a:fillRect/>
          </a:stretch>
        </p:blipFill>
        <p:spPr>
          <a:xfrm>
            <a:off x="233680" y="1268730"/>
            <a:ext cx="5269230" cy="2571750"/>
          </a:xfrm>
          <a:prstGeom prst="rect">
            <a:avLst/>
          </a:prstGeom>
        </p:spPr>
      </p:pic>
      <p:pic>
        <p:nvPicPr>
          <p:cNvPr id="5" name="图片 4" descr="deviation evolution of all cycles"/>
          <p:cNvPicPr>
            <a:picLocks noChangeAspect="1"/>
          </p:cNvPicPr>
          <p:nvPr/>
        </p:nvPicPr>
        <p:blipFill>
          <a:blip r:embed="rId2"/>
          <a:stretch>
            <a:fillRect/>
          </a:stretch>
        </p:blipFill>
        <p:spPr>
          <a:xfrm>
            <a:off x="5713730" y="3841115"/>
            <a:ext cx="6304915" cy="3077210"/>
          </a:xfrm>
          <a:prstGeom prst="rect">
            <a:avLst/>
          </a:prstGeom>
        </p:spPr>
      </p:pic>
      <p:sp>
        <p:nvSpPr>
          <p:cNvPr id="6" name="右箭头 5"/>
          <p:cNvSpPr/>
          <p:nvPr/>
        </p:nvSpPr>
        <p:spPr>
          <a:xfrm rot="2100000">
            <a:off x="6250305" y="2593975"/>
            <a:ext cx="975995" cy="966470"/>
          </a:xfrm>
          <a:prstGeom prst="rightArrow">
            <a:avLst>
              <a:gd name="adj1" fmla="val 50000"/>
              <a:gd name="adj2" fmla="val 44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52425" y="4363720"/>
            <a:ext cx="5339080" cy="1476375"/>
          </a:xfrm>
          <a:prstGeom prst="rect">
            <a:avLst/>
          </a:prstGeom>
          <a:noFill/>
        </p:spPr>
        <p:txBody>
          <a:bodyPr wrap="none" rtlCol="0">
            <a:spAutoFit/>
          </a:bodyPr>
          <a:p>
            <a:r>
              <a:rPr lang="en-US" altLang="zh-CN"/>
              <a:t>-Both plots show the evolution of all cycles,</a:t>
            </a:r>
            <a:endParaRPr lang="en-US" altLang="zh-CN"/>
          </a:p>
          <a:p>
            <a:r>
              <a:rPr lang="en-US" altLang="zh-CN"/>
              <a:t>the first plot shows cluster transition, while </a:t>
            </a:r>
            <a:endParaRPr lang="en-US" altLang="zh-CN"/>
          </a:p>
          <a:p>
            <a:r>
              <a:rPr lang="en-US" altLang="zh-CN"/>
              <a:t>the second shows deviation sequence. </a:t>
            </a:r>
            <a:endParaRPr lang="en-US" altLang="zh-CN"/>
          </a:p>
          <a:p>
            <a:r>
              <a:rPr lang="en-US" altLang="zh-CN"/>
              <a:t>-In fact, the second plot contains all the information</a:t>
            </a:r>
            <a:endParaRPr lang="en-US" altLang="zh-CN"/>
          </a:p>
          <a:p>
            <a:r>
              <a:rPr lang="en-US" altLang="zh-CN"/>
              <a:t>about </a:t>
            </a:r>
            <a:r>
              <a:rPr lang="en-US" altLang="zh-CN" b="1"/>
              <a:t>H </a:t>
            </a:r>
            <a:r>
              <a:rPr lang="en-US" altLang="zh-CN"/>
              <a:t>(distance evolving</a:t>
            </a:r>
            <a:r>
              <a:rPr lang="en-US" altLang="zh-CN" b="1"/>
              <a:t> </a:t>
            </a:r>
            <a:r>
              <a:rPr lang="en-US" altLang="zh-CN"/>
              <a:t>matrix)</a:t>
            </a:r>
            <a:endParaRPr lang="en-US" altLang="zh-CN"/>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Investigate H (Method 2)</a:t>
            </a:r>
            <a:endParaRPr lang="en-US" altLang="zh-CN"/>
          </a:p>
        </p:txBody>
      </p:sp>
      <p:sp>
        <p:nvSpPr>
          <p:cNvPr id="3" name="内容占位符 2"/>
          <p:cNvSpPr>
            <a:spLocks noGrp="1"/>
          </p:cNvSpPr>
          <p:nvPr>
            <p:ph idx="1"/>
          </p:nvPr>
        </p:nvSpPr>
        <p:spPr/>
        <p:txBody>
          <a:bodyPr/>
          <a:p>
            <a:r>
              <a:rPr lang="en-US" altLang="zh-CN"/>
              <a:t>Sum up every row of </a:t>
            </a:r>
            <a:r>
              <a:rPr lang="en-US" altLang="zh-CN" b="1"/>
              <a:t>H</a:t>
            </a:r>
            <a:r>
              <a:rPr lang="en-US" altLang="zh-CN"/>
              <a:t> and plot</a:t>
            </a:r>
            <a:endParaRPr lang="en-US" altLang="zh-CN"/>
          </a:p>
        </p:txBody>
      </p:sp>
      <p:pic>
        <p:nvPicPr>
          <p:cNvPr id="4" name="图片 3" descr="total_deviation_study_L1"/>
          <p:cNvPicPr>
            <a:picLocks noChangeAspect="1"/>
          </p:cNvPicPr>
          <p:nvPr/>
        </p:nvPicPr>
        <p:blipFill>
          <a:blip r:embed="rId1"/>
          <a:stretch>
            <a:fillRect/>
          </a:stretch>
        </p:blipFill>
        <p:spPr>
          <a:xfrm>
            <a:off x="2480945" y="1942465"/>
            <a:ext cx="7682230" cy="3749040"/>
          </a:xfrm>
          <a:prstGeom prst="rect">
            <a:avLst/>
          </a:prstGeom>
        </p:spPr>
      </p:pic>
      <p:cxnSp>
        <p:nvCxnSpPr>
          <p:cNvPr id="5" name="直接箭头连接符 4"/>
          <p:cNvCxnSpPr/>
          <p:nvPr/>
        </p:nvCxnSpPr>
        <p:spPr>
          <a:xfrm flipV="1">
            <a:off x="4234180" y="1327785"/>
            <a:ext cx="1039495" cy="11385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391150" y="975360"/>
            <a:ext cx="3025775" cy="368300"/>
          </a:xfrm>
          <a:prstGeom prst="rect">
            <a:avLst/>
          </a:prstGeom>
          <a:noFill/>
        </p:spPr>
        <p:txBody>
          <a:bodyPr wrap="square" rtlCol="0">
            <a:spAutoFit/>
          </a:bodyPr>
          <a:p>
            <a:r>
              <a:rPr lang="en-US" altLang="zh-CN"/>
              <a:t>highest deviation cycle #46</a:t>
            </a:r>
            <a:endParaRPr lang="en-US" altLang="zh-CN"/>
          </a:p>
        </p:txBody>
      </p:sp>
      <p:cxnSp>
        <p:nvCxnSpPr>
          <p:cNvPr id="7" name="直接箭头连接符 6"/>
          <p:cNvCxnSpPr/>
          <p:nvPr/>
        </p:nvCxnSpPr>
        <p:spPr>
          <a:xfrm>
            <a:off x="3701415" y="5186680"/>
            <a:ext cx="975360" cy="1056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676775" y="5969000"/>
            <a:ext cx="3025775" cy="368300"/>
          </a:xfrm>
          <a:prstGeom prst="rect">
            <a:avLst/>
          </a:prstGeom>
          <a:noFill/>
        </p:spPr>
        <p:txBody>
          <a:bodyPr wrap="square" rtlCol="0">
            <a:spAutoFit/>
          </a:bodyPr>
          <a:p>
            <a:r>
              <a:rPr lang="en-US" altLang="zh-CN"/>
              <a:t>lowest deviation cycle #10</a:t>
            </a:r>
            <a:endParaRPr lang="en-US" altLang="zh-CN"/>
          </a:p>
        </p:txBody>
      </p:sp>
      <p:cxnSp>
        <p:nvCxnSpPr>
          <p:cNvPr id="9" name="直接箭头连接符 8"/>
          <p:cNvCxnSpPr/>
          <p:nvPr/>
        </p:nvCxnSpPr>
        <p:spPr>
          <a:xfrm flipH="1">
            <a:off x="1569085" y="3948430"/>
            <a:ext cx="1698625" cy="82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715" y="3232150"/>
            <a:ext cx="3025775" cy="645160"/>
          </a:xfrm>
          <a:prstGeom prst="rect">
            <a:avLst/>
          </a:prstGeom>
          <a:noFill/>
        </p:spPr>
        <p:txBody>
          <a:bodyPr wrap="square" rtlCol="0">
            <a:spAutoFit/>
          </a:bodyPr>
          <a:p>
            <a:r>
              <a:rPr lang="en-US" altLang="zh-CN"/>
              <a:t>Threshold to separate high and low deviation cycles</a:t>
            </a:r>
            <a:endParaRPr lang="en-US" altLang="zh-CN"/>
          </a:p>
        </p:txBody>
      </p:sp>
      <p:cxnSp>
        <p:nvCxnSpPr>
          <p:cNvPr id="11" name="直接箭头连接符 10"/>
          <p:cNvCxnSpPr/>
          <p:nvPr/>
        </p:nvCxnSpPr>
        <p:spPr>
          <a:xfrm flipV="1">
            <a:off x="2951480" y="2086610"/>
            <a:ext cx="8890" cy="14103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888615" y="4274820"/>
            <a:ext cx="8255" cy="146240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59435" y="2258060"/>
            <a:ext cx="2329180" cy="368300"/>
          </a:xfrm>
          <a:prstGeom prst="rect">
            <a:avLst/>
          </a:prstGeom>
          <a:noFill/>
        </p:spPr>
        <p:txBody>
          <a:bodyPr wrap="none" rtlCol="0">
            <a:spAutoFit/>
          </a:bodyPr>
          <a:p>
            <a:r>
              <a:rPr lang="en-US" altLang="zh-CN"/>
              <a:t>High deviation cycles</a:t>
            </a:r>
            <a:endParaRPr lang="en-US" altLang="zh-CN"/>
          </a:p>
        </p:txBody>
      </p:sp>
      <p:sp>
        <p:nvSpPr>
          <p:cNvPr id="14" name="文本框 13"/>
          <p:cNvSpPr txBox="1"/>
          <p:nvPr/>
        </p:nvSpPr>
        <p:spPr>
          <a:xfrm>
            <a:off x="453390" y="4716145"/>
            <a:ext cx="2278380" cy="368300"/>
          </a:xfrm>
          <a:prstGeom prst="rect">
            <a:avLst/>
          </a:prstGeom>
          <a:noFill/>
        </p:spPr>
        <p:txBody>
          <a:bodyPr wrap="none" rtlCol="0">
            <a:spAutoFit/>
          </a:bodyPr>
          <a:p>
            <a:r>
              <a:rPr lang="en-US" altLang="zh-CN"/>
              <a:t>Low deviation cycles</a:t>
            </a:r>
            <a:endParaRPr lang="en-US" altLang="zh-CN"/>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Investigate H (Method 2)</a:t>
            </a:r>
            <a:endParaRPr lang="en-US" altLang="zh-CN"/>
          </a:p>
        </p:txBody>
      </p:sp>
      <p:sp>
        <p:nvSpPr>
          <p:cNvPr id="3" name="内容占位符 2"/>
          <p:cNvSpPr>
            <a:spLocks noGrp="1"/>
          </p:cNvSpPr>
          <p:nvPr>
            <p:ph idx="1"/>
          </p:nvPr>
        </p:nvSpPr>
        <p:spPr/>
        <p:txBody>
          <a:bodyPr/>
          <a:p>
            <a:r>
              <a:rPr lang="en-US" altLang="zh-CN"/>
              <a:t>See the deviation sequences of the highest and lowest deviation cycles.</a:t>
            </a:r>
            <a:endParaRPr lang="en-US" altLang="zh-CN"/>
          </a:p>
        </p:txBody>
      </p:sp>
      <p:pic>
        <p:nvPicPr>
          <p:cNvPr id="4" name="图片 3" descr="deviation process of highest and lowest deviation cycles_L1"/>
          <p:cNvPicPr>
            <a:picLocks noChangeAspect="1"/>
          </p:cNvPicPr>
          <p:nvPr/>
        </p:nvPicPr>
        <p:blipFill>
          <a:blip r:embed="rId1"/>
          <a:stretch>
            <a:fillRect/>
          </a:stretch>
        </p:blipFill>
        <p:spPr>
          <a:xfrm>
            <a:off x="903605" y="1661160"/>
            <a:ext cx="10058400" cy="4908550"/>
          </a:xfrm>
          <a:prstGeom prst="rect">
            <a:avLst/>
          </a:prstGeom>
        </p:spPr>
      </p:pic>
      <p:cxnSp>
        <p:nvCxnSpPr>
          <p:cNvPr id="5" name="直接箭头连接符 4"/>
          <p:cNvCxnSpPr/>
          <p:nvPr/>
        </p:nvCxnSpPr>
        <p:spPr>
          <a:xfrm>
            <a:off x="6917690" y="3550285"/>
            <a:ext cx="930910" cy="7950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487285" y="4408805"/>
            <a:ext cx="1351280" cy="368300"/>
          </a:xfrm>
          <a:prstGeom prst="rect">
            <a:avLst/>
          </a:prstGeom>
          <a:noFill/>
        </p:spPr>
        <p:txBody>
          <a:bodyPr wrap="none" rtlCol="0">
            <a:spAutoFit/>
          </a:bodyPr>
          <a:p>
            <a:r>
              <a:rPr lang="en-US" altLang="zh-CN"/>
              <a:t>Stay lowest</a:t>
            </a:r>
            <a:endParaRPr lang="en-US" altLang="zh-CN"/>
          </a:p>
        </p:txBody>
      </p:sp>
      <p:cxnSp>
        <p:nvCxnSpPr>
          <p:cNvPr id="7" name="直接箭头连接符 6"/>
          <p:cNvCxnSpPr/>
          <p:nvPr/>
        </p:nvCxnSpPr>
        <p:spPr>
          <a:xfrm flipV="1">
            <a:off x="9321165" y="2845435"/>
            <a:ext cx="1183640" cy="1860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846310" y="2477135"/>
            <a:ext cx="2367280" cy="368300"/>
          </a:xfrm>
          <a:prstGeom prst="rect">
            <a:avLst/>
          </a:prstGeom>
          <a:noFill/>
        </p:spPr>
        <p:txBody>
          <a:bodyPr wrap="none" rtlCol="0">
            <a:spAutoFit/>
          </a:bodyPr>
          <a:p>
            <a:r>
              <a:rPr lang="en-US" altLang="zh-CN"/>
              <a:t>Never touches lowest</a:t>
            </a:r>
            <a:endParaRPr lang="en-US" altLang="zh-CN"/>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Investigate H (Method 2)</a:t>
            </a:r>
            <a:endParaRPr lang="en-US" altLang="zh-CN"/>
          </a:p>
        </p:txBody>
      </p:sp>
      <p:sp>
        <p:nvSpPr>
          <p:cNvPr id="3" name="内容占位符 2"/>
          <p:cNvSpPr>
            <a:spLocks noGrp="1"/>
          </p:cNvSpPr>
          <p:nvPr>
            <p:ph idx="1"/>
          </p:nvPr>
        </p:nvSpPr>
        <p:spPr/>
        <p:txBody>
          <a:bodyPr/>
          <a:p>
            <a:pPr marL="0" indent="0">
              <a:buNone/>
            </a:pPr>
            <a:r>
              <a:rPr lang="en-US" altLang="zh-CN"/>
              <a:t>-We can visualize highest and lowest deviation cycles and compare.</a:t>
            </a:r>
            <a:endParaRPr lang="en-US" altLang="zh-CN"/>
          </a:p>
        </p:txBody>
      </p:sp>
      <p:pic>
        <p:nvPicPr>
          <p:cNvPr id="4" name="Figure 16 2019-08-22 11-36-5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58850" y="1793240"/>
            <a:ext cx="9707245" cy="4823460"/>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134185"/>
            <a:ext cx="10852237" cy="648000"/>
          </a:xfrm>
        </p:spPr>
        <p:txBody>
          <a:bodyPr/>
          <a:p>
            <a:r>
              <a:rPr lang="en-US" altLang="zh-CN"/>
              <a:t>Investigate H (Method 3)</a:t>
            </a:r>
            <a:endParaRPr lang="en-US" altLang="zh-CN"/>
          </a:p>
        </p:txBody>
      </p:sp>
      <p:sp>
        <p:nvSpPr>
          <p:cNvPr id="3" name="内容占位符 2"/>
          <p:cNvSpPr>
            <a:spLocks noGrp="1"/>
          </p:cNvSpPr>
          <p:nvPr>
            <p:ph idx="1"/>
          </p:nvPr>
        </p:nvSpPr>
        <p:spPr>
          <a:xfrm>
            <a:off x="669882" y="781015"/>
            <a:ext cx="10852237" cy="5041355"/>
          </a:xfrm>
        </p:spPr>
        <p:txBody>
          <a:bodyPr/>
          <a:p>
            <a:r>
              <a:rPr lang="en-US" altLang="zh-CN"/>
              <a:t>Let's track cycles with high deviation at the beginning</a:t>
            </a:r>
            <a:endParaRPr lang="en-US" altLang="zh-CN"/>
          </a:p>
          <a:p>
            <a:endParaRPr lang="en-US" altLang="zh-CN"/>
          </a:p>
        </p:txBody>
      </p:sp>
      <p:pic>
        <p:nvPicPr>
          <p:cNvPr id="5" name="图片 4" descr="deviation of clusters"/>
          <p:cNvPicPr>
            <a:picLocks noChangeAspect="1"/>
          </p:cNvPicPr>
          <p:nvPr/>
        </p:nvPicPr>
        <p:blipFill>
          <a:blip r:embed="rId1"/>
          <a:stretch>
            <a:fillRect/>
          </a:stretch>
        </p:blipFill>
        <p:spPr>
          <a:xfrm>
            <a:off x="3176270" y="1163320"/>
            <a:ext cx="4912360" cy="2397760"/>
          </a:xfrm>
          <a:prstGeom prst="rect">
            <a:avLst/>
          </a:prstGeom>
        </p:spPr>
      </p:pic>
      <p:pic>
        <p:nvPicPr>
          <p:cNvPr id="4" name="图片 3" descr="deviation for interesting crank angle #1"/>
          <p:cNvPicPr>
            <a:picLocks noChangeAspect="1"/>
          </p:cNvPicPr>
          <p:nvPr/>
        </p:nvPicPr>
        <p:blipFill>
          <a:blip r:embed="rId2"/>
          <a:stretch>
            <a:fillRect/>
          </a:stretch>
        </p:blipFill>
        <p:spPr>
          <a:xfrm>
            <a:off x="56515" y="3813810"/>
            <a:ext cx="5982970" cy="2919730"/>
          </a:xfrm>
          <a:prstGeom prst="rect">
            <a:avLst/>
          </a:prstGeom>
        </p:spPr>
      </p:pic>
      <p:cxnSp>
        <p:nvCxnSpPr>
          <p:cNvPr id="6" name="直接箭头连接符 5"/>
          <p:cNvCxnSpPr/>
          <p:nvPr/>
        </p:nvCxnSpPr>
        <p:spPr>
          <a:xfrm flipH="1">
            <a:off x="2544445" y="3297555"/>
            <a:ext cx="1554480" cy="4610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descr="deviation for interesting crank angle #6"/>
          <p:cNvPicPr>
            <a:picLocks noChangeAspect="1"/>
          </p:cNvPicPr>
          <p:nvPr/>
        </p:nvPicPr>
        <p:blipFill>
          <a:blip r:embed="rId3"/>
          <a:stretch>
            <a:fillRect/>
          </a:stretch>
        </p:blipFill>
        <p:spPr>
          <a:xfrm>
            <a:off x="6094730" y="3813810"/>
            <a:ext cx="6037580" cy="2947035"/>
          </a:xfrm>
          <a:prstGeom prst="rect">
            <a:avLst/>
          </a:prstGeom>
        </p:spPr>
      </p:pic>
      <p:cxnSp>
        <p:nvCxnSpPr>
          <p:cNvPr id="9" name="直接箭头连接符 8"/>
          <p:cNvCxnSpPr/>
          <p:nvPr/>
        </p:nvCxnSpPr>
        <p:spPr>
          <a:xfrm>
            <a:off x="7247890" y="2096135"/>
            <a:ext cx="1752600" cy="16624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对象 9">
            <a:hlinkClick r:id="" action="ppaction://ole?verb="/>
          </p:cNvPr>
          <p:cNvGraphicFramePr>
            <a:graphicFrameLocks noChangeAspect="1"/>
          </p:cNvGraphicFramePr>
          <p:nvPr/>
        </p:nvGraphicFramePr>
        <p:xfrm>
          <a:off x="5288915" y="4793615"/>
          <a:ext cx="1479550" cy="443865"/>
        </p:xfrm>
        <a:graphic>
          <a:graphicData uri="http://schemas.openxmlformats.org/presentationml/2006/ole">
            <mc:AlternateContent xmlns:mc="http://schemas.openxmlformats.org/markup-compatibility/2006">
              <mc:Choice xmlns:v="urn:schemas-microsoft-com:vml" Requires="v">
                <p:oleObj spid="_x0000_s1025" name="" r:id="rId4" imgW="254000" imgH="76200" progId="Equation.KSEE3">
                  <p:embed/>
                </p:oleObj>
              </mc:Choice>
              <mc:Fallback>
                <p:oleObj name="" r:id="rId4" imgW="254000" imgH="76200" progId="Equation.KSEE3">
                  <p:embed/>
                  <p:pic>
                    <p:nvPicPr>
                      <p:cNvPr id="0" name="图片 1024"/>
                      <p:cNvPicPr/>
                      <p:nvPr/>
                    </p:nvPicPr>
                    <p:blipFill>
                      <a:blip r:embed="rId5"/>
                      <a:stretch>
                        <a:fillRect/>
                      </a:stretch>
                    </p:blipFill>
                    <p:spPr>
                      <a:xfrm>
                        <a:off x="5288915" y="4793615"/>
                        <a:ext cx="1479550" cy="443865"/>
                      </a:xfrm>
                      <a:prstGeom prst="rect">
                        <a:avLst/>
                      </a:prstGeom>
                    </p:spPr>
                  </p:pic>
                </p:oleObj>
              </mc:Fallback>
            </mc:AlternateContent>
          </a:graphicData>
        </a:graphic>
      </p:graphicFrame>
      <p:sp>
        <p:nvSpPr>
          <p:cNvPr id="11" name="文本框 10"/>
          <p:cNvSpPr txBox="1"/>
          <p:nvPr/>
        </p:nvSpPr>
        <p:spPr>
          <a:xfrm>
            <a:off x="8252460" y="861060"/>
            <a:ext cx="3793490" cy="2306955"/>
          </a:xfrm>
          <a:prstGeom prst="rect">
            <a:avLst/>
          </a:prstGeom>
          <a:noFill/>
        </p:spPr>
        <p:txBody>
          <a:bodyPr wrap="square" rtlCol="0">
            <a:spAutoFit/>
          </a:bodyPr>
          <a:p>
            <a:r>
              <a:rPr lang="en-US" altLang="zh-CN"/>
              <a:t>-To find out whther high deviation at the beginning ends up with high deviation at the end</a:t>
            </a:r>
            <a:endParaRPr lang="en-US" altLang="zh-CN"/>
          </a:p>
          <a:p>
            <a:r>
              <a:rPr lang="en-US" altLang="zh-CN"/>
              <a:t>-If that is the case, the system could be unstable</a:t>
            </a:r>
            <a:endParaRPr lang="en-US" altLang="zh-CN"/>
          </a:p>
          <a:p>
            <a:r>
              <a:rPr lang="en-US" altLang="zh-CN"/>
              <a:t>-For this input data, that's not the case. None of the interesting cycles ends up with high deviation</a:t>
            </a:r>
            <a:endParaRPr lang="en-US" altLang="zh-CN"/>
          </a:p>
        </p:txBody>
      </p:sp>
      <p:cxnSp>
        <p:nvCxnSpPr>
          <p:cNvPr id="12" name="直接箭头连接符 11"/>
          <p:cNvCxnSpPr/>
          <p:nvPr/>
        </p:nvCxnSpPr>
        <p:spPr>
          <a:xfrm>
            <a:off x="4709795" y="2032635"/>
            <a:ext cx="885825" cy="27285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61305" y="2164080"/>
            <a:ext cx="433070" cy="25158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5974715" y="2164080"/>
            <a:ext cx="64770" cy="24885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6255385" y="2096135"/>
            <a:ext cx="513080" cy="25565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169745"/>
            <a:ext cx="10852237" cy="648000"/>
          </a:xfrm>
        </p:spPr>
        <p:txBody>
          <a:bodyPr/>
          <a:p>
            <a:r>
              <a:rPr lang="en-US" altLang="zh-CN"/>
              <a:t>Investigate H (Method 4)</a:t>
            </a:r>
            <a:endParaRPr lang="en-US" altLang="zh-CN"/>
          </a:p>
        </p:txBody>
      </p:sp>
      <p:sp>
        <p:nvSpPr>
          <p:cNvPr id="3" name="内容占位符 2"/>
          <p:cNvSpPr>
            <a:spLocks noGrp="1"/>
          </p:cNvSpPr>
          <p:nvPr>
            <p:ph idx="1"/>
          </p:nvPr>
        </p:nvSpPr>
        <p:spPr>
          <a:xfrm>
            <a:off x="669882" y="834990"/>
            <a:ext cx="10852237" cy="5041355"/>
          </a:xfrm>
        </p:spPr>
        <p:txBody>
          <a:bodyPr/>
          <a:p>
            <a:r>
              <a:rPr lang="en-US" altLang="zh-CN"/>
              <a:t>Let's compute every probability of transition between clusters</a:t>
            </a:r>
            <a:endParaRPr lang="en-US" altLang="zh-CN"/>
          </a:p>
          <a:p>
            <a:pPr marL="685800" lvl="1" indent="-228600">
              <a:buFont typeface="Arial" panose="020B0604020202020204" pitchFamily="34" charset="0"/>
              <a:buChar char="•"/>
            </a:pPr>
            <a:r>
              <a:rPr lang="en-US" altLang="zh-CN">
                <a:solidFill>
                  <a:schemeClr val="tx1">
                    <a:lumMod val="75000"/>
                    <a:lumOff val="25000"/>
                  </a:schemeClr>
                </a:solidFill>
              </a:rPr>
              <a:t>In these cycles, they tend to transit to lower deviation. They may tend to go stable.</a:t>
            </a:r>
            <a:endParaRPr lang="en-US" altLang="zh-CN">
              <a:solidFill>
                <a:schemeClr val="tx1">
                  <a:lumMod val="75000"/>
                  <a:lumOff val="25000"/>
                </a:schemeClr>
              </a:solidFill>
            </a:endParaRPr>
          </a:p>
        </p:txBody>
      </p:sp>
      <p:pic>
        <p:nvPicPr>
          <p:cNvPr id="4" name="图片 3" descr="probability of each transition"/>
          <p:cNvPicPr>
            <a:picLocks noChangeAspect="1"/>
          </p:cNvPicPr>
          <p:nvPr/>
        </p:nvPicPr>
        <p:blipFill>
          <a:blip r:embed="rId1"/>
          <a:stretch>
            <a:fillRect/>
          </a:stretch>
        </p:blipFill>
        <p:spPr>
          <a:xfrm>
            <a:off x="930910" y="1822450"/>
            <a:ext cx="10058400" cy="490855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Relate to pressure signal</a:t>
            </a:r>
            <a:endParaRPr lang="en-US" altLang="zh-CN"/>
          </a:p>
        </p:txBody>
      </p:sp>
      <p:sp>
        <p:nvSpPr>
          <p:cNvPr id="3" name="内容占位符 2"/>
          <p:cNvSpPr>
            <a:spLocks noGrp="1"/>
          </p:cNvSpPr>
          <p:nvPr>
            <p:ph idx="1"/>
          </p:nvPr>
        </p:nvSpPr>
        <p:spPr>
          <a:xfrm>
            <a:off x="669882" y="1043270"/>
            <a:ext cx="10852237" cy="5041355"/>
          </a:xfrm>
        </p:spPr>
        <p:txBody>
          <a:bodyPr/>
          <a:p>
            <a:r>
              <a:rPr lang="en-US" altLang="zh-CN"/>
              <a:t>Since high and low deviation cycles are separated (Method 2 to investigate </a:t>
            </a:r>
            <a:r>
              <a:rPr lang="en-US" altLang="zh-CN" b="1"/>
              <a:t>H</a:t>
            </a:r>
            <a:r>
              <a:rPr lang="en-US" altLang="zh-CN"/>
              <a:t>), it is possible to find out whether their corresponding pressure signals are also separated.</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From these two sensors, we see the separation</a:t>
            </a:r>
            <a:endParaRPr lang="en-US" altLang="zh-CN"/>
          </a:p>
          <a:p>
            <a:pPr marL="0" indent="0">
              <a:buNone/>
            </a:pPr>
            <a:r>
              <a:rPr lang="en-US" altLang="zh-CN"/>
              <a:t>of pressure signal is obvious</a:t>
            </a:r>
            <a:endParaRPr lang="en-US" altLang="zh-CN"/>
          </a:p>
        </p:txBody>
      </p:sp>
      <p:pic>
        <p:nvPicPr>
          <p:cNvPr id="4" name="图片 3" descr="p_intkplenin_L1"/>
          <p:cNvPicPr>
            <a:picLocks noChangeAspect="1"/>
          </p:cNvPicPr>
          <p:nvPr/>
        </p:nvPicPr>
        <p:blipFill>
          <a:blip r:embed="rId1"/>
          <a:stretch>
            <a:fillRect/>
          </a:stretch>
        </p:blipFill>
        <p:spPr>
          <a:xfrm>
            <a:off x="216535" y="1700530"/>
            <a:ext cx="5866765" cy="2863215"/>
          </a:xfrm>
          <a:prstGeom prst="rect">
            <a:avLst/>
          </a:prstGeom>
        </p:spPr>
      </p:pic>
      <p:pic>
        <p:nvPicPr>
          <p:cNvPr id="5" name="内容占位符 3" descr="p_intkport"/>
          <p:cNvPicPr>
            <a:picLocks noChangeAspect="1"/>
          </p:cNvPicPr>
          <p:nvPr/>
        </p:nvPicPr>
        <p:blipFill>
          <a:blip r:embed="rId2"/>
          <a:stretch>
            <a:fillRect/>
          </a:stretch>
        </p:blipFill>
        <p:spPr>
          <a:xfrm>
            <a:off x="6229350" y="3923665"/>
            <a:ext cx="5781040" cy="282130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 to answer</a:t>
            </a:r>
            <a:endParaRPr lang="en-US" altLang="zh-CN"/>
          </a:p>
        </p:txBody>
      </p:sp>
      <p:grpSp>
        <p:nvGrpSpPr>
          <p:cNvPr id="40" name="组合 39"/>
          <p:cNvGrpSpPr/>
          <p:nvPr/>
        </p:nvGrpSpPr>
        <p:grpSpPr>
          <a:xfrm>
            <a:off x="2781791" y="2140585"/>
            <a:ext cx="8084964" cy="3859472"/>
            <a:chOff x="2222" y="1849"/>
            <a:chExt cx="14876" cy="7189"/>
          </a:xfrm>
        </p:grpSpPr>
        <p:cxnSp>
          <p:nvCxnSpPr>
            <p:cNvPr id="4" name="直接箭头连接符 3"/>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290" y="8352"/>
              <a:ext cx="4525" cy="686"/>
            </a:xfrm>
            <a:prstGeom prst="rect">
              <a:avLst/>
            </a:prstGeom>
            <a:noFill/>
          </p:spPr>
          <p:txBody>
            <a:bodyPr wrap="square" rtlCol="0">
              <a:spAutoFit/>
            </a:bodyPr>
            <a:p>
              <a:r>
                <a:rPr lang="en-US" altLang="zh-CN"/>
                <a:t>crank angle/ time</a:t>
              </a:r>
              <a:endParaRPr lang="en-US" altLang="zh-CN"/>
            </a:p>
          </p:txBody>
        </p:sp>
        <p:cxnSp>
          <p:nvCxnSpPr>
            <p:cNvPr id="7" name="直接连接符 6"/>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rot="10800000">
              <a:off x="2222" y="2909"/>
              <a:ext cx="846" cy="4325"/>
            </a:xfrm>
            <a:prstGeom prst="rect">
              <a:avLst/>
            </a:prstGeom>
            <a:noFill/>
          </p:spPr>
          <p:txBody>
            <a:bodyPr vert="eaVert" wrap="square" rtlCol="0">
              <a:spAutoFit/>
            </a:bodyPr>
            <a:p>
              <a:r>
                <a:rPr lang="en-US" altLang="zh-CN"/>
                <a:t>possible flow features</a:t>
              </a:r>
              <a:endParaRPr lang="en-US" altLang="zh-CN"/>
            </a:p>
          </p:txBody>
        </p:sp>
        <p:cxnSp>
          <p:nvCxnSpPr>
            <p:cNvPr id="9" name="直接连接符 8"/>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211" y="230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4211"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6773"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6773"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6773"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6773"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773"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923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923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923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923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1054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1054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1054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054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2451"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12451"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12451"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12451"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12451"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14743" y="321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14743" y="4511"/>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4743" y="5934"/>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9" name="内容占位符 38"/>
          <p:cNvPicPr>
            <a:picLocks noChangeAspect="1"/>
          </p:cNvPicPr>
          <p:nvPr>
            <p:ph idx="1"/>
          </p:nvPr>
        </p:nvPicPr>
        <p:blipFill>
          <a:blip r:embed="rId1"/>
          <a:stretch>
            <a:fillRect/>
          </a:stretch>
        </p:blipFill>
        <p:spPr>
          <a:xfrm>
            <a:off x="4091305" y="431800"/>
            <a:ext cx="1560830" cy="1599565"/>
          </a:xfrm>
          <a:prstGeom prst="rect">
            <a:avLst/>
          </a:prstGeom>
        </p:spPr>
      </p:pic>
      <p:pic>
        <p:nvPicPr>
          <p:cNvPr id="41" name="图片 40"/>
          <p:cNvPicPr>
            <a:picLocks noChangeAspect="1"/>
          </p:cNvPicPr>
          <p:nvPr/>
        </p:nvPicPr>
        <p:blipFill>
          <a:blip r:embed="rId2"/>
          <a:stretch>
            <a:fillRect/>
          </a:stretch>
        </p:blipFill>
        <p:spPr>
          <a:xfrm>
            <a:off x="5884545" y="313690"/>
            <a:ext cx="1546860" cy="1565910"/>
          </a:xfrm>
          <a:prstGeom prst="rect">
            <a:avLst/>
          </a:prstGeom>
        </p:spPr>
      </p:pic>
      <p:cxnSp>
        <p:nvCxnSpPr>
          <p:cNvPr id="42" name="直接箭头连接符 41"/>
          <p:cNvCxnSpPr>
            <a:stCxn id="17" idx="0"/>
          </p:cNvCxnSpPr>
          <p:nvPr/>
        </p:nvCxnSpPr>
        <p:spPr>
          <a:xfrm flipH="1" flipV="1">
            <a:off x="5255260" y="1716405"/>
            <a:ext cx="198120" cy="42418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6538595" y="1797685"/>
            <a:ext cx="153670" cy="70485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4" name="图片 43"/>
          <p:cNvPicPr>
            <a:picLocks noChangeAspect="1"/>
          </p:cNvPicPr>
          <p:nvPr/>
        </p:nvPicPr>
        <p:blipFill>
          <a:blip r:embed="rId3"/>
          <a:stretch>
            <a:fillRect/>
          </a:stretch>
        </p:blipFill>
        <p:spPr>
          <a:xfrm>
            <a:off x="1503045" y="1195070"/>
            <a:ext cx="1221740" cy="1514475"/>
          </a:xfrm>
          <a:prstGeom prst="rect">
            <a:avLst/>
          </a:prstGeom>
        </p:spPr>
      </p:pic>
      <p:cxnSp>
        <p:nvCxnSpPr>
          <p:cNvPr id="45" name="直接箭头连接符 44"/>
          <p:cNvCxnSpPr/>
          <p:nvPr/>
        </p:nvCxnSpPr>
        <p:spPr>
          <a:xfrm flipH="1" flipV="1">
            <a:off x="2724785" y="1932940"/>
            <a:ext cx="1075690" cy="208534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431405" y="431800"/>
            <a:ext cx="4435475" cy="1476375"/>
          </a:xfrm>
          <a:prstGeom prst="rect">
            <a:avLst/>
          </a:prstGeom>
          <a:noFill/>
        </p:spPr>
        <p:txBody>
          <a:bodyPr wrap="square" rtlCol="0">
            <a:spAutoFit/>
          </a:bodyPr>
          <a:p>
            <a:r>
              <a:rPr lang="en-US" altLang="zh-CN"/>
              <a:t>-Every black dot is a flow feature, in clustering, we call it centroid.</a:t>
            </a:r>
            <a:endParaRPr lang="en-US" altLang="zh-CN"/>
          </a:p>
          <a:p>
            <a:r>
              <a:rPr lang="en-US" altLang="zh-CN"/>
              <a:t>-Every cycle can be represented by a line path in the network, for instance, the red line path. </a:t>
            </a:r>
            <a:endParaRPr lang="en-US" altLang="zh-CN"/>
          </a:p>
        </p:txBody>
      </p:sp>
      <p:cxnSp>
        <p:nvCxnSpPr>
          <p:cNvPr id="47" name="直接箭头连接符 46"/>
          <p:cNvCxnSpPr>
            <a:endCxn id="17" idx="2"/>
          </p:cNvCxnSpPr>
          <p:nvPr/>
        </p:nvCxnSpPr>
        <p:spPr>
          <a:xfrm flipV="1">
            <a:off x="4270375" y="2336165"/>
            <a:ext cx="984885" cy="14490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7" idx="6"/>
            <a:endCxn id="24" idx="2"/>
          </p:cNvCxnSpPr>
          <p:nvPr/>
        </p:nvCxnSpPr>
        <p:spPr>
          <a:xfrm>
            <a:off x="5652135" y="2336165"/>
            <a:ext cx="941070" cy="16357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4" idx="7"/>
            <a:endCxn id="27" idx="2"/>
          </p:cNvCxnSpPr>
          <p:nvPr/>
        </p:nvCxnSpPr>
        <p:spPr>
          <a:xfrm flipV="1">
            <a:off x="6932295" y="3297555"/>
            <a:ext cx="372745" cy="5359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31" idx="2"/>
          </p:cNvCxnSpPr>
          <p:nvPr/>
        </p:nvCxnSpPr>
        <p:spPr>
          <a:xfrm flipV="1">
            <a:off x="7701915" y="2336165"/>
            <a:ext cx="639445" cy="9296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1" idx="5"/>
            <a:endCxn id="37" idx="2"/>
          </p:cNvCxnSpPr>
          <p:nvPr/>
        </p:nvCxnSpPr>
        <p:spPr>
          <a:xfrm>
            <a:off x="8679815" y="2475230"/>
            <a:ext cx="906780" cy="12903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4061460" y="5655310"/>
            <a:ext cx="750570" cy="37084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5128260" y="5571490"/>
            <a:ext cx="325120" cy="41656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5544185" y="5582285"/>
            <a:ext cx="1247775" cy="41656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3746500" y="6026150"/>
            <a:ext cx="2602230" cy="368300"/>
          </a:xfrm>
          <a:prstGeom prst="rect">
            <a:avLst/>
          </a:prstGeom>
          <a:noFill/>
        </p:spPr>
        <p:txBody>
          <a:bodyPr wrap="square" rtlCol="0">
            <a:spAutoFit/>
          </a:bodyPr>
          <a:p>
            <a:r>
              <a:rPr lang="en-US" altLang="zh-CN"/>
              <a:t>Discritization in time</a:t>
            </a:r>
            <a:endParaRPr lang="en-US" altLang="zh-CN"/>
          </a:p>
        </p:txBody>
      </p:sp>
      <p:cxnSp>
        <p:nvCxnSpPr>
          <p:cNvPr id="56" name="直接箭头连接符 55"/>
          <p:cNvCxnSpPr/>
          <p:nvPr/>
        </p:nvCxnSpPr>
        <p:spPr>
          <a:xfrm>
            <a:off x="10116185" y="3101340"/>
            <a:ext cx="750570" cy="37084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0062210" y="3631565"/>
            <a:ext cx="686435" cy="1536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9983470" y="3830320"/>
            <a:ext cx="792480" cy="57975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rot="5400000">
            <a:off x="9398000" y="3523615"/>
            <a:ext cx="3424555" cy="368300"/>
          </a:xfrm>
          <a:prstGeom prst="rect">
            <a:avLst/>
          </a:prstGeom>
          <a:noFill/>
        </p:spPr>
        <p:txBody>
          <a:bodyPr wrap="square" rtlCol="0">
            <a:spAutoFit/>
          </a:bodyPr>
          <a:p>
            <a:r>
              <a:rPr lang="en-US" altLang="zh-CN"/>
              <a:t>Discritization in flow feature</a:t>
            </a:r>
            <a:endParaRPr lang="en-US" altLang="zh-CN"/>
          </a:p>
        </p:txBody>
      </p:sp>
      <p:sp>
        <p:nvSpPr>
          <p:cNvPr id="60" name="文本框 59"/>
          <p:cNvSpPr txBox="1"/>
          <p:nvPr/>
        </p:nvSpPr>
        <p:spPr>
          <a:xfrm>
            <a:off x="8187055" y="5749290"/>
            <a:ext cx="3442335" cy="922020"/>
          </a:xfrm>
          <a:prstGeom prst="rect">
            <a:avLst/>
          </a:prstGeom>
          <a:noFill/>
        </p:spPr>
        <p:txBody>
          <a:bodyPr wrap="square" rtlCol="0">
            <a:spAutoFit/>
          </a:bodyPr>
          <a:p>
            <a:r>
              <a:rPr lang="en-US" altLang="zh-CN"/>
              <a:t>-The simplification comes from  discritization in both time and flow feature</a:t>
            </a:r>
            <a:endParaRPr lang="en-US" altLang="zh-CN"/>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Relate to pressure signal</a:t>
            </a:r>
            <a:endParaRPr lang="zh-CN" altLang="en-US"/>
          </a:p>
        </p:txBody>
      </p:sp>
      <p:pic>
        <p:nvPicPr>
          <p:cNvPr id="7" name="内容占位符 4" descr="p_cyl_L1"/>
          <p:cNvPicPr>
            <a:picLocks noChangeAspect="1"/>
          </p:cNvPicPr>
          <p:nvPr>
            <p:ph idx="1"/>
          </p:nvPr>
        </p:nvPicPr>
        <p:blipFill>
          <a:blip r:embed="rId1"/>
          <a:stretch>
            <a:fillRect/>
          </a:stretch>
        </p:blipFill>
        <p:spPr>
          <a:xfrm>
            <a:off x="751205" y="1079500"/>
            <a:ext cx="10329545" cy="5041265"/>
          </a:xfrm>
          <a:prstGeom prst="rect">
            <a:avLst/>
          </a:prstGeom>
        </p:spPr>
      </p:pic>
      <p:sp>
        <p:nvSpPr>
          <p:cNvPr id="8" name="文本框 7"/>
          <p:cNvSpPr txBox="1"/>
          <p:nvPr/>
        </p:nvSpPr>
        <p:spPr>
          <a:xfrm>
            <a:off x="1080770" y="6269990"/>
            <a:ext cx="5430520" cy="645160"/>
          </a:xfrm>
          <a:prstGeom prst="rect">
            <a:avLst/>
          </a:prstGeom>
          <a:noFill/>
        </p:spPr>
        <p:txBody>
          <a:bodyPr wrap="square" rtlCol="0">
            <a:spAutoFit/>
          </a:bodyPr>
          <a:p>
            <a:r>
              <a:rPr lang="en-US" altLang="zh-CN"/>
              <a:t>-This sensor does not convey obvious separation between two groups of cycles.</a:t>
            </a:r>
            <a:endParaRPr lang="en-US" altLang="zh-CN"/>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Relate to pressure signal</a:t>
            </a:r>
            <a:endParaRPr lang="zh-CN" altLang="en-US"/>
          </a:p>
        </p:txBody>
      </p:sp>
      <p:pic>
        <p:nvPicPr>
          <p:cNvPr id="8" name="内容占位符 7" descr="p_exhplenout_L1"/>
          <p:cNvPicPr>
            <a:picLocks noChangeAspect="1"/>
          </p:cNvPicPr>
          <p:nvPr>
            <p:ph idx="1"/>
          </p:nvPr>
        </p:nvPicPr>
        <p:blipFill>
          <a:blip r:embed="rId1"/>
          <a:stretch>
            <a:fillRect/>
          </a:stretch>
        </p:blipFill>
        <p:spPr>
          <a:xfrm>
            <a:off x="100330" y="944245"/>
            <a:ext cx="6082030" cy="2968625"/>
          </a:xfrm>
          <a:prstGeom prst="rect">
            <a:avLst/>
          </a:prstGeom>
        </p:spPr>
      </p:pic>
      <p:pic>
        <p:nvPicPr>
          <p:cNvPr id="9" name="图片 8" descr="p_exhport_L1"/>
          <p:cNvPicPr>
            <a:picLocks noChangeAspect="1"/>
          </p:cNvPicPr>
          <p:nvPr/>
        </p:nvPicPr>
        <p:blipFill>
          <a:blip r:embed="rId2"/>
          <a:stretch>
            <a:fillRect/>
          </a:stretch>
        </p:blipFill>
        <p:spPr>
          <a:xfrm>
            <a:off x="6182995" y="3912870"/>
            <a:ext cx="5796280" cy="2828925"/>
          </a:xfrm>
          <a:prstGeom prst="rect">
            <a:avLst/>
          </a:prstGeom>
        </p:spPr>
      </p:pic>
      <p:sp>
        <p:nvSpPr>
          <p:cNvPr id="10" name="文本框 9"/>
          <p:cNvSpPr txBox="1"/>
          <p:nvPr/>
        </p:nvSpPr>
        <p:spPr>
          <a:xfrm>
            <a:off x="567690" y="4589780"/>
            <a:ext cx="5377180" cy="1198880"/>
          </a:xfrm>
          <a:prstGeom prst="rect">
            <a:avLst/>
          </a:prstGeom>
          <a:noFill/>
        </p:spPr>
        <p:txBody>
          <a:bodyPr wrap="none" rtlCol="0">
            <a:spAutoFit/>
          </a:bodyPr>
          <a:p>
            <a:r>
              <a:rPr lang="en-US" altLang="zh-CN"/>
              <a:t>-From thse two sensors, separation of pressure</a:t>
            </a:r>
            <a:endParaRPr lang="en-US" altLang="zh-CN"/>
          </a:p>
          <a:p>
            <a:r>
              <a:rPr lang="en-US" altLang="zh-CN"/>
              <a:t>signals is also obvious.</a:t>
            </a:r>
            <a:endParaRPr lang="en-US" altLang="zh-CN"/>
          </a:p>
          <a:p>
            <a:r>
              <a:rPr lang="en-US" altLang="zh-CN"/>
              <a:t>-It may be true that for this system, large deviation </a:t>
            </a:r>
            <a:endParaRPr lang="en-US" altLang="zh-CN"/>
          </a:p>
          <a:p>
            <a:r>
              <a:rPr lang="en-US" altLang="zh-CN"/>
              <a:t>in pressure indicates large deviation in flow feature.</a:t>
            </a:r>
            <a:endParaRPr lang="en-US" altLang="zh-CN"/>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Conclusion</a:t>
            </a:r>
            <a:endParaRPr lang="en-US" altLang="zh-CN"/>
          </a:p>
        </p:txBody>
      </p:sp>
      <p:sp>
        <p:nvSpPr>
          <p:cNvPr id="3" name="内容占位符 2"/>
          <p:cNvSpPr>
            <a:spLocks noGrp="1"/>
          </p:cNvSpPr>
          <p:nvPr>
            <p:ph idx="1"/>
          </p:nvPr>
        </p:nvSpPr>
        <p:spPr/>
        <p:txBody>
          <a:bodyPr/>
          <a:p>
            <a:r>
              <a:rPr lang="en-US" altLang="zh-CN"/>
              <a:t>An approach to simplify the description of similar cycles is proposed. It is realized by </a:t>
            </a:r>
            <a:r>
              <a:rPr lang="en-US" altLang="zh-CN">
                <a:sym typeface="+mn-ea"/>
              </a:rPr>
              <a:t>discretising time and </a:t>
            </a:r>
            <a:r>
              <a:rPr lang="en-US" altLang="zh-CN"/>
              <a:t>clustering through flow features.</a:t>
            </a:r>
            <a:endParaRPr lang="en-US" altLang="zh-CN"/>
          </a:p>
          <a:p>
            <a:r>
              <a:rPr lang="en-US" altLang="zh-CN"/>
              <a:t>An idea to quantify deviation of flow features and cycles is derived afterwards. They are computed as distance between probability distributions.</a:t>
            </a:r>
            <a:endParaRPr lang="en-US" altLang="zh-CN"/>
          </a:p>
          <a:p>
            <a:r>
              <a:rPr lang="en-US" altLang="zh-CN"/>
              <a:t>Several methods to investigate the deviations are implemented, which may distinguish between high and low deviation cycles, reflect the tendency of variation and verify the stability of a system.</a:t>
            </a:r>
            <a:endParaRPr lang="en-US" altLang="zh-CN"/>
          </a:p>
          <a:p>
            <a:r>
              <a:rPr lang="en-US" altLang="zh-CN"/>
              <a:t>Pressure signals may indicate the deviation of flow features by studying regulation beforehand.</a:t>
            </a:r>
            <a:endParaRPr lang="en-US" altLang="zh-CN"/>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to get the discritized flow features(black dots)</a:t>
            </a:r>
            <a:endParaRPr lang="en-US" altLang="zh-CN"/>
          </a:p>
        </p:txBody>
      </p:sp>
      <p:sp>
        <p:nvSpPr>
          <p:cNvPr id="3" name="内容占位符 2"/>
          <p:cNvSpPr>
            <a:spLocks noGrp="1"/>
          </p:cNvSpPr>
          <p:nvPr>
            <p:ph idx="1"/>
          </p:nvPr>
        </p:nvSpPr>
        <p:spPr/>
        <p:txBody>
          <a:bodyPr/>
          <a:p>
            <a:r>
              <a:rPr lang="en-US" altLang="zh-CN"/>
              <a:t>Through unsupervised machine learning techniques: Clustering</a:t>
            </a:r>
            <a:endParaRPr lang="en-US" altLang="zh-CN"/>
          </a:p>
          <a:p>
            <a:r>
              <a:rPr lang="en-US" altLang="zh-CN"/>
              <a:t>Widely used clustering techniques: kmeans, spectral clustering</a:t>
            </a:r>
            <a:endParaRPr lang="en-US" altLang="zh-CN"/>
          </a:p>
          <a:p>
            <a:r>
              <a:rPr lang="en-US" altLang="zh-CN">
                <a:sym typeface="+mn-ea"/>
              </a:rPr>
              <a:t>Function: Assign flow features to clusters and derive the centroid of each cluster.</a:t>
            </a:r>
            <a:endParaRPr lang="en-US" altLang="zh-CN">
              <a:sym typeface="+mn-ea"/>
            </a:endParaRPr>
          </a:p>
          <a:p>
            <a:r>
              <a:rPr lang="en-US" altLang="zh-CN">
                <a:sym typeface="+mn-ea"/>
              </a:rPr>
              <a:t>For example, in 2D space, there are a bunch of data points(Flow features are just data points in very high dimension), scattered in an xy coordinate system, these data can be put into 2 or 3 clusters. Number of clusters can be decided by users.</a:t>
            </a:r>
            <a:endParaRPr lang="en-US" altLang="zh-CN"/>
          </a:p>
          <a:p>
            <a:endParaRPr lang="en-US" altLang="zh-CN"/>
          </a:p>
        </p:txBody>
      </p:sp>
      <p:grpSp>
        <p:nvGrpSpPr>
          <p:cNvPr id="8" name="组合 7"/>
          <p:cNvGrpSpPr/>
          <p:nvPr/>
        </p:nvGrpSpPr>
        <p:grpSpPr>
          <a:xfrm>
            <a:off x="8192135" y="3704590"/>
            <a:ext cx="3850005" cy="3003550"/>
            <a:chOff x="2102" y="3902"/>
            <a:chExt cx="6960" cy="5568"/>
          </a:xfrm>
        </p:grpSpPr>
        <p:pic>
          <p:nvPicPr>
            <p:cNvPr id="4" name="图片 3"/>
            <p:cNvPicPr>
              <a:picLocks noChangeAspect="1"/>
            </p:cNvPicPr>
            <p:nvPr/>
          </p:nvPicPr>
          <p:blipFill>
            <a:blip r:embed="rId1"/>
            <a:stretch>
              <a:fillRect/>
            </a:stretch>
          </p:blipFill>
          <p:spPr>
            <a:xfrm>
              <a:off x="2102" y="3902"/>
              <a:ext cx="6960" cy="5568"/>
            </a:xfrm>
            <a:prstGeom prst="rect">
              <a:avLst/>
            </a:prstGeom>
          </p:spPr>
        </p:pic>
        <p:sp>
          <p:nvSpPr>
            <p:cNvPr id="5" name="椭圆 4"/>
            <p:cNvSpPr/>
            <p:nvPr/>
          </p:nvSpPr>
          <p:spPr>
            <a:xfrm>
              <a:off x="2870" y="6644"/>
              <a:ext cx="2787" cy="213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rot="1740000">
              <a:off x="4080" y="5352"/>
              <a:ext cx="3529" cy="1798"/>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直角三角形 6"/>
            <p:cNvSpPr/>
            <p:nvPr/>
          </p:nvSpPr>
          <p:spPr>
            <a:xfrm rot="10800000">
              <a:off x="6313" y="4695"/>
              <a:ext cx="2207" cy="2590"/>
            </a:xfrm>
            <a:prstGeom prst="rtTriangl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图片 8"/>
          <p:cNvPicPr>
            <a:picLocks noChangeAspect="1"/>
          </p:cNvPicPr>
          <p:nvPr/>
        </p:nvPicPr>
        <p:blipFill>
          <a:blip r:embed="rId2"/>
          <a:stretch>
            <a:fillRect/>
          </a:stretch>
        </p:blipFill>
        <p:spPr>
          <a:xfrm>
            <a:off x="189865" y="3703955"/>
            <a:ext cx="3681095" cy="3004820"/>
          </a:xfrm>
          <a:prstGeom prst="rect">
            <a:avLst/>
          </a:prstGeom>
        </p:spPr>
      </p:pic>
      <p:grpSp>
        <p:nvGrpSpPr>
          <p:cNvPr id="17" name="组合 16"/>
          <p:cNvGrpSpPr/>
          <p:nvPr/>
        </p:nvGrpSpPr>
        <p:grpSpPr>
          <a:xfrm>
            <a:off x="4111625" y="3704590"/>
            <a:ext cx="3681095" cy="3004820"/>
            <a:chOff x="6404" y="5066"/>
            <a:chExt cx="5797" cy="4732"/>
          </a:xfrm>
        </p:grpSpPr>
        <p:pic>
          <p:nvPicPr>
            <p:cNvPr id="11" name="图片 10"/>
            <p:cNvPicPr>
              <a:picLocks noChangeAspect="1"/>
            </p:cNvPicPr>
            <p:nvPr/>
          </p:nvPicPr>
          <p:blipFill>
            <a:blip r:embed="rId2"/>
            <a:stretch>
              <a:fillRect/>
            </a:stretch>
          </p:blipFill>
          <p:spPr>
            <a:xfrm>
              <a:off x="6404" y="5066"/>
              <a:ext cx="5797" cy="4732"/>
            </a:xfrm>
            <a:prstGeom prst="rect">
              <a:avLst/>
            </a:prstGeom>
          </p:spPr>
        </p:pic>
        <p:sp>
          <p:nvSpPr>
            <p:cNvPr id="14" name="椭圆 13"/>
            <p:cNvSpPr/>
            <p:nvPr/>
          </p:nvSpPr>
          <p:spPr>
            <a:xfrm>
              <a:off x="6926" y="7395"/>
              <a:ext cx="2428" cy="1814"/>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rot="1920000">
              <a:off x="8127" y="5140"/>
              <a:ext cx="3947" cy="2901"/>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How to get the discritized flow features(black dots)</a:t>
            </a:r>
            <a:endParaRPr lang="en-US" altLang="zh-CN"/>
          </a:p>
        </p:txBody>
      </p:sp>
      <p:pic>
        <p:nvPicPr>
          <p:cNvPr id="10" name="内容占位符 9"/>
          <p:cNvPicPr>
            <a:picLocks noChangeAspect="1"/>
          </p:cNvPicPr>
          <p:nvPr>
            <p:ph idx="1"/>
          </p:nvPr>
        </p:nvPicPr>
        <p:blipFill>
          <a:blip r:embed="rId1"/>
          <a:stretch>
            <a:fillRect/>
          </a:stretch>
        </p:blipFill>
        <p:spPr>
          <a:xfrm>
            <a:off x="3880485" y="2493645"/>
            <a:ext cx="4358640" cy="3619500"/>
          </a:xfrm>
          <a:prstGeom prst="rect">
            <a:avLst/>
          </a:prstGeom>
        </p:spPr>
      </p:pic>
      <p:sp>
        <p:nvSpPr>
          <p:cNvPr id="4" name="文本框 3"/>
          <p:cNvSpPr txBox="1"/>
          <p:nvPr/>
        </p:nvSpPr>
        <p:spPr>
          <a:xfrm>
            <a:off x="734060" y="1400175"/>
            <a:ext cx="10651490" cy="368300"/>
          </a:xfrm>
          <a:prstGeom prst="rect">
            <a:avLst/>
          </a:prstGeom>
          <a:noFill/>
        </p:spPr>
        <p:txBody>
          <a:bodyPr wrap="square" rtlCol="0">
            <a:spAutoFit/>
          </a:bodyPr>
          <a:p>
            <a:r>
              <a:rPr lang="en-US" altLang="zh-CN"/>
              <a:t>-After kmeans, resulting clusters and centroids are shown below:</a:t>
            </a:r>
            <a:endParaRPr lang="en-US" altLang="zh-CN"/>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to quantify the deviation of centroids</a:t>
            </a:r>
            <a:endParaRPr lang="en-US" altLang="zh-CN"/>
          </a:p>
        </p:txBody>
      </p:sp>
      <p:sp>
        <p:nvSpPr>
          <p:cNvPr id="3" name="内容占位符 2"/>
          <p:cNvSpPr>
            <a:spLocks noGrp="1"/>
          </p:cNvSpPr>
          <p:nvPr>
            <p:ph idx="1"/>
          </p:nvPr>
        </p:nvSpPr>
        <p:spPr>
          <a:xfrm>
            <a:off x="669925" y="1296035"/>
            <a:ext cx="10852150" cy="2096135"/>
          </a:xfrm>
        </p:spPr>
        <p:txBody>
          <a:bodyPr/>
          <a:p>
            <a:r>
              <a:rPr lang="en-US" altLang="zh-CN"/>
              <a:t>After clustering on all the flow features at interesting crank angles, there is a probability distribution</a:t>
            </a:r>
            <a:r>
              <a:rPr lang="en-US" altLang="zh-CN" baseline="-25000">
                <a:latin typeface="Arial" panose="020B0604020202020204" pitchFamily="34" charset="0"/>
                <a:cs typeface="Arial" panose="020B0604020202020204" pitchFamily="34" charset="0"/>
                <a:sym typeface="+mn-ea"/>
              </a:rPr>
              <a:t> </a:t>
            </a:r>
            <a:r>
              <a:rPr lang="en-US" altLang="zh-CN">
                <a:latin typeface="Arial" panose="020B0604020202020204" pitchFamily="34" charset="0"/>
                <a:cs typeface="Arial" panose="020B0604020202020204" pitchFamily="34" charset="0"/>
                <a:sym typeface="+mn-ea"/>
              </a:rPr>
              <a:t>for every interesting crank angle θ</a:t>
            </a:r>
            <a:r>
              <a:rPr lang="en-US" altLang="zh-CN" baseline="-25000">
                <a:latin typeface="Arial" panose="020B0604020202020204" pitchFamily="34" charset="0"/>
                <a:cs typeface="Arial" panose="020B0604020202020204" pitchFamily="34" charset="0"/>
                <a:sym typeface="+mn-ea"/>
              </a:rPr>
              <a:t>1</a:t>
            </a:r>
            <a:r>
              <a:rPr lang="en-US" altLang="zh-CN">
                <a:latin typeface="Arial" panose="020B0604020202020204" pitchFamily="34" charset="0"/>
                <a:cs typeface="Arial" panose="020B0604020202020204" pitchFamily="34" charset="0"/>
                <a:sym typeface="+mn-ea"/>
              </a:rPr>
              <a:t>,θ</a:t>
            </a:r>
            <a:r>
              <a:rPr lang="en-US" altLang="zh-CN" baseline="-25000">
                <a:latin typeface="Arial" panose="020B0604020202020204" pitchFamily="34" charset="0"/>
                <a:cs typeface="Arial" panose="020B0604020202020204" pitchFamily="34" charset="0"/>
                <a:sym typeface="+mn-ea"/>
              </a:rPr>
              <a:t>2</a:t>
            </a:r>
            <a:r>
              <a:rPr lang="en-US" altLang="zh-CN">
                <a:latin typeface="Arial" panose="020B0604020202020204" pitchFamily="34" charset="0"/>
                <a:cs typeface="Arial" panose="020B0604020202020204" pitchFamily="34" charset="0"/>
                <a:sym typeface="+mn-ea"/>
              </a:rPr>
              <a:t>,...,θ</a:t>
            </a:r>
            <a:r>
              <a:rPr lang="en-US" altLang="zh-CN" baseline="-25000">
                <a:latin typeface="Arial" panose="020B0604020202020204" pitchFamily="34" charset="0"/>
                <a:cs typeface="Arial" panose="020B0604020202020204" pitchFamily="34" charset="0"/>
                <a:sym typeface="+mn-ea"/>
              </a:rPr>
              <a:t>Nθ</a:t>
            </a:r>
            <a:r>
              <a:rPr lang="en-US" altLang="zh-CN">
                <a:latin typeface="Arial" panose="020B0604020202020204" pitchFamily="34" charset="0"/>
                <a:cs typeface="Arial" panose="020B0604020202020204" pitchFamily="34" charset="0"/>
                <a:sym typeface="+mn-ea"/>
              </a:rPr>
              <a:t>,</a:t>
            </a:r>
            <a:r>
              <a:rPr lang="en-US" altLang="zh-CN">
                <a:sym typeface="+mn-ea"/>
              </a:rPr>
              <a:t> recorded by a</a:t>
            </a:r>
            <a:r>
              <a:rPr lang="en-US" altLang="zh-CN">
                <a:latin typeface="Arial" panose="020B0604020202020204" pitchFamily="34" charset="0"/>
                <a:cs typeface="Arial" panose="020B0604020202020204" pitchFamily="34" charset="0"/>
                <a:sym typeface="+mn-ea"/>
              </a:rPr>
              <a:t> probability distribution vector                                                 . For example, </a:t>
            </a:r>
            <a:r>
              <a:rPr lang="en-US" altLang="zh-CN" i="1">
                <a:latin typeface="Arial" panose="020B0604020202020204" pitchFamily="34" charset="0"/>
                <a:cs typeface="Arial" panose="020B0604020202020204" pitchFamily="34" charset="0"/>
                <a:sym typeface="+mn-ea"/>
              </a:rPr>
              <a:t>y</a:t>
            </a:r>
            <a:r>
              <a:rPr lang="en-US" altLang="zh-CN" baseline="-25000">
                <a:latin typeface="Arial" panose="020B0604020202020204" pitchFamily="34" charset="0"/>
                <a:cs typeface="Arial" panose="020B0604020202020204" pitchFamily="34" charset="0"/>
                <a:sym typeface="+mn-ea"/>
              </a:rPr>
              <a:t>i1</a:t>
            </a:r>
            <a:r>
              <a:rPr lang="en-US" altLang="zh-CN">
                <a:latin typeface="Arial" panose="020B0604020202020204" pitchFamily="34" charset="0"/>
                <a:cs typeface="Arial" panose="020B0604020202020204" pitchFamily="34" charset="0"/>
                <a:sym typeface="+mn-ea"/>
              </a:rPr>
              <a:t> is number of flow features in cluster1, normalized by total number of flow features at </a:t>
            </a:r>
            <a:r>
              <a:rPr lang="en-US" altLang="zh-CN" i="1">
                <a:latin typeface="Arial" panose="020B0604020202020204" pitchFamily="34" charset="0"/>
                <a:cs typeface="Arial" panose="020B0604020202020204" pitchFamily="34" charset="0"/>
                <a:sym typeface="+mn-ea"/>
              </a:rPr>
              <a:t>i</a:t>
            </a:r>
            <a:r>
              <a:rPr lang="en-US" altLang="zh-CN">
                <a:latin typeface="Arial" panose="020B0604020202020204" pitchFamily="34" charset="0"/>
                <a:cs typeface="Arial" panose="020B0604020202020204" pitchFamily="34" charset="0"/>
                <a:sym typeface="+mn-ea"/>
              </a:rPr>
              <a:t> th interesting crank angle</a:t>
            </a:r>
            <a:r>
              <a:rPr lang="en-US" altLang="zh-CN">
                <a:latin typeface="Arial" panose="020B0604020202020204" pitchFamily="34" charset="0"/>
                <a:cs typeface="Arial" panose="020B0604020202020204" pitchFamily="34" charset="0"/>
                <a:sym typeface="+mn-ea"/>
              </a:rPr>
              <a:t>.</a:t>
            </a:r>
            <a:endParaRPr lang="en-US" altLang="zh-CN">
              <a:latin typeface="Arial" panose="020B0604020202020204" pitchFamily="34" charset="0"/>
              <a:cs typeface="Arial" panose="020B0604020202020204" pitchFamily="34" charset="0"/>
              <a:sym typeface="+mn-ea"/>
            </a:endParaRPr>
          </a:p>
          <a:p>
            <a:r>
              <a:rPr lang="en-US" altLang="zh-CN">
                <a:latin typeface="Arial" panose="020B0604020202020204" pitchFamily="34" charset="0"/>
                <a:cs typeface="Arial" panose="020B0604020202020204" pitchFamily="34" charset="0"/>
                <a:sym typeface="+mn-ea"/>
              </a:rPr>
              <a:t>To quantify how much centroid </a:t>
            </a:r>
            <a:r>
              <a:rPr lang="en-US" altLang="zh-CN" i="1">
                <a:latin typeface="Arial" panose="020B0604020202020204" pitchFamily="34" charset="0"/>
                <a:cs typeface="Arial" panose="020B0604020202020204" pitchFamily="34" charset="0"/>
                <a:sym typeface="+mn-ea"/>
              </a:rPr>
              <a:t>j </a:t>
            </a:r>
            <a:r>
              <a:rPr lang="en-US" altLang="zh-CN">
                <a:latin typeface="Arial" panose="020B0604020202020204" pitchFamily="34" charset="0"/>
                <a:cs typeface="Arial" panose="020B0604020202020204" pitchFamily="34" charset="0"/>
                <a:sym typeface="+mn-ea"/>
              </a:rPr>
              <a:t>deviates from mean of crank angle </a:t>
            </a:r>
            <a:r>
              <a:rPr lang="en-US" altLang="zh-CN" i="1">
                <a:latin typeface="Arial" panose="020B0604020202020204" pitchFamily="34" charset="0"/>
                <a:cs typeface="Arial" panose="020B0604020202020204" pitchFamily="34" charset="0"/>
                <a:sym typeface="+mn-ea"/>
              </a:rPr>
              <a:t>i</a:t>
            </a:r>
            <a:r>
              <a:rPr lang="en-US" altLang="zh-CN">
                <a:latin typeface="Arial" panose="020B0604020202020204" pitchFamily="34" charset="0"/>
                <a:cs typeface="Arial" panose="020B0604020202020204" pitchFamily="34" charset="0"/>
                <a:sym typeface="+mn-ea"/>
              </a:rPr>
              <a:t>, we compute distance </a:t>
            </a:r>
            <a:r>
              <a:rPr lang="en-US" altLang="zh-CN" i="1">
                <a:latin typeface="Arial" panose="020B0604020202020204" pitchFamily="34" charset="0"/>
                <a:cs typeface="Arial" panose="020B0604020202020204" pitchFamily="34" charset="0"/>
                <a:sym typeface="+mn-ea"/>
              </a:rPr>
              <a:t>h</a:t>
            </a:r>
            <a:r>
              <a:rPr lang="en-US" altLang="zh-CN" i="1" baseline="-25000">
                <a:latin typeface="Arial" panose="020B0604020202020204" pitchFamily="34" charset="0"/>
                <a:cs typeface="Arial" panose="020B0604020202020204" pitchFamily="34" charset="0"/>
                <a:sym typeface="+mn-ea"/>
              </a:rPr>
              <a:t>ji</a:t>
            </a:r>
            <a:r>
              <a:rPr lang="en-US" altLang="zh-CN">
                <a:latin typeface="Arial" panose="020B0604020202020204" pitchFamily="34" charset="0"/>
                <a:cs typeface="Arial" panose="020B0604020202020204" pitchFamily="34" charset="0"/>
                <a:sym typeface="+mn-ea"/>
              </a:rPr>
              <a:t> between </a:t>
            </a:r>
            <a:r>
              <a:rPr lang="en-US" altLang="zh-CN" b="1">
                <a:latin typeface="Arial" panose="020B0604020202020204" pitchFamily="34" charset="0"/>
                <a:cs typeface="Arial" panose="020B0604020202020204" pitchFamily="34" charset="0"/>
                <a:sym typeface="+mn-ea"/>
              </a:rPr>
              <a:t>y</a:t>
            </a:r>
            <a:r>
              <a:rPr lang="en-US" altLang="zh-CN" baseline="-25000">
                <a:latin typeface="Arial" panose="020B0604020202020204" pitchFamily="34" charset="0"/>
                <a:cs typeface="Arial" panose="020B0604020202020204" pitchFamily="34" charset="0"/>
                <a:sym typeface="+mn-ea"/>
              </a:rPr>
              <a:t>i</a:t>
            </a:r>
            <a:r>
              <a:rPr lang="en-US" altLang="zh-CN">
                <a:latin typeface="Arial" panose="020B0604020202020204" pitchFamily="34" charset="0"/>
                <a:cs typeface="Arial" panose="020B0604020202020204" pitchFamily="34" charset="0"/>
                <a:sym typeface="+mn-ea"/>
              </a:rPr>
              <a:t> and the exact distribution, for example                                   .</a:t>
            </a:r>
            <a:endParaRPr lang="en-US" altLang="zh-CN"/>
          </a:p>
        </p:txBody>
      </p:sp>
      <p:graphicFrame>
        <p:nvGraphicFramePr>
          <p:cNvPr id="5" name="对象 4">
            <a:hlinkClick r:id="" action="ppaction://ole?verb="/>
          </p:cNvPr>
          <p:cNvGraphicFramePr>
            <a:graphicFrameLocks noChangeAspect="1"/>
          </p:cNvGraphicFramePr>
          <p:nvPr/>
        </p:nvGraphicFramePr>
        <p:xfrm>
          <a:off x="1755458" y="1908810"/>
          <a:ext cx="3601720" cy="369570"/>
        </p:xfrm>
        <a:graphic>
          <a:graphicData uri="http://schemas.openxmlformats.org/presentationml/2006/ole">
            <mc:AlternateContent xmlns:mc="http://schemas.openxmlformats.org/markup-compatibility/2006">
              <mc:Choice xmlns:v="urn:schemas-microsoft-com:vml" Requires="v">
                <p:oleObj spid="_x0000_s3074" name="" r:id="rId1" imgW="2349500" imgH="241300" progId="Equation.KSEE3">
                  <p:embed/>
                </p:oleObj>
              </mc:Choice>
              <mc:Fallback>
                <p:oleObj name="" r:id="rId1" imgW="2349500" imgH="241300" progId="Equation.KSEE3">
                  <p:embed/>
                  <p:pic>
                    <p:nvPicPr>
                      <p:cNvPr id="0" name="图片 3073"/>
                      <p:cNvPicPr/>
                      <p:nvPr/>
                    </p:nvPicPr>
                    <p:blipFill>
                      <a:blip r:embed="rId2"/>
                      <a:stretch>
                        <a:fillRect/>
                      </a:stretch>
                    </p:blipFill>
                    <p:spPr>
                      <a:xfrm>
                        <a:off x="1755458" y="1908810"/>
                        <a:ext cx="3601720" cy="36957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6480175" y="3011170"/>
          <a:ext cx="2571115" cy="381000"/>
        </p:xfrm>
        <a:graphic>
          <a:graphicData uri="http://schemas.openxmlformats.org/presentationml/2006/ole">
            <mc:AlternateContent xmlns:mc="http://schemas.openxmlformats.org/markup-compatibility/2006">
              <mc:Choice xmlns:v="urn:schemas-microsoft-com:vml" Requires="v">
                <p:oleObj spid="_x0000_s3073" name="" r:id="rId3" imgW="1714500" imgH="254000" progId="Equation.KSEE3">
                  <p:embed/>
                </p:oleObj>
              </mc:Choice>
              <mc:Fallback>
                <p:oleObj name="" r:id="rId3" imgW="1714500" imgH="254000" progId="Equation.KSEE3">
                  <p:embed/>
                  <p:pic>
                    <p:nvPicPr>
                      <p:cNvPr id="0" name="图片 3072"/>
                      <p:cNvPicPr/>
                      <p:nvPr/>
                    </p:nvPicPr>
                    <p:blipFill>
                      <a:blip r:embed="rId4"/>
                      <a:stretch>
                        <a:fillRect/>
                      </a:stretch>
                    </p:blipFill>
                    <p:spPr>
                      <a:xfrm>
                        <a:off x="6480175" y="3011170"/>
                        <a:ext cx="2571115" cy="381000"/>
                      </a:xfrm>
                      <a:prstGeom prst="rect">
                        <a:avLst/>
                      </a:prstGeom>
                    </p:spPr>
                  </p:pic>
                </p:oleObj>
              </mc:Fallback>
            </mc:AlternateContent>
          </a:graphicData>
        </a:graphic>
      </p:graphicFrame>
      <p:grpSp>
        <p:nvGrpSpPr>
          <p:cNvPr id="40" name="组合 39"/>
          <p:cNvGrpSpPr/>
          <p:nvPr/>
        </p:nvGrpSpPr>
        <p:grpSpPr>
          <a:xfrm>
            <a:off x="495405" y="3597275"/>
            <a:ext cx="4940830" cy="2186954"/>
            <a:chOff x="-553" y="1849"/>
            <a:chExt cx="17651" cy="7821"/>
          </a:xfrm>
        </p:grpSpPr>
        <p:cxnSp>
          <p:nvCxnSpPr>
            <p:cNvPr id="8" name="直接箭头连接符 7"/>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576" y="8353"/>
              <a:ext cx="8239" cy="1317"/>
            </a:xfrm>
            <a:prstGeom prst="rect">
              <a:avLst/>
            </a:prstGeom>
            <a:noFill/>
          </p:spPr>
          <p:txBody>
            <a:bodyPr wrap="square" rtlCol="0">
              <a:spAutoFit/>
            </a:bodyPr>
            <a:p>
              <a:r>
                <a:rPr lang="en-US" altLang="zh-CN"/>
                <a:t>crank angle/ time</a:t>
              </a:r>
              <a:endParaRPr lang="en-US" altLang="zh-CN"/>
            </a:p>
          </p:txBody>
        </p:sp>
        <p:cxnSp>
          <p:nvCxnSpPr>
            <p:cNvPr id="11" name="直接连接符 10"/>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0800000">
              <a:off x="-553" y="2909"/>
              <a:ext cx="3621" cy="4325"/>
            </a:xfrm>
            <a:prstGeom prst="rect">
              <a:avLst/>
            </a:prstGeom>
            <a:noFill/>
          </p:spPr>
          <p:txBody>
            <a:bodyPr vert="eaVert" wrap="square" rtlCol="0">
              <a:spAutoFit/>
            </a:bodyPr>
            <a:p>
              <a:r>
                <a:rPr lang="en-US" altLang="zh-CN"/>
                <a:t>possible flow features</a:t>
              </a:r>
              <a:endParaRPr lang="en-US" altLang="zh-CN"/>
            </a:p>
          </p:txBody>
        </p:sp>
        <p:cxnSp>
          <p:nvCxnSpPr>
            <p:cNvPr id="13" name="直接连接符 12"/>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211" y="230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4211"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6773"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6773"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6773"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6773"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6773"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923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923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923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923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054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054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054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1054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12451"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12451"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12451"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12451"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12451"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4743" y="321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4743" y="4511"/>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14743" y="5934"/>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8" name="组合 77"/>
          <p:cNvGrpSpPr/>
          <p:nvPr/>
        </p:nvGrpSpPr>
        <p:grpSpPr>
          <a:xfrm>
            <a:off x="6859612" y="3602990"/>
            <a:ext cx="4386873" cy="2186954"/>
            <a:chOff x="1426" y="1849"/>
            <a:chExt cx="15672" cy="7821"/>
          </a:xfrm>
        </p:grpSpPr>
        <p:sp>
          <p:nvSpPr>
            <p:cNvPr id="91" name="椭圆 90"/>
            <p:cNvSpPr/>
            <p:nvPr/>
          </p:nvSpPr>
          <p:spPr>
            <a:xfrm>
              <a:off x="6773"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9" name="直接箭头连接符 78"/>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940" y="8353"/>
              <a:ext cx="7876" cy="1317"/>
            </a:xfrm>
            <a:prstGeom prst="rect">
              <a:avLst/>
            </a:prstGeom>
            <a:noFill/>
          </p:spPr>
          <p:txBody>
            <a:bodyPr wrap="square" rtlCol="0">
              <a:spAutoFit/>
            </a:bodyPr>
            <a:p>
              <a:r>
                <a:rPr lang="en-US" altLang="zh-CN"/>
                <a:t>crank angle/ time</a:t>
              </a:r>
              <a:endParaRPr lang="en-US" altLang="zh-CN"/>
            </a:p>
          </p:txBody>
        </p:sp>
        <p:cxnSp>
          <p:nvCxnSpPr>
            <p:cNvPr id="82" name="直接连接符 81"/>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rot="10800000">
              <a:off x="1426" y="2909"/>
              <a:ext cx="1642" cy="4325"/>
            </a:xfrm>
            <a:prstGeom prst="rect">
              <a:avLst/>
            </a:prstGeom>
            <a:noFill/>
          </p:spPr>
          <p:txBody>
            <a:bodyPr vert="eaVert" wrap="square" rtlCol="0">
              <a:spAutoFit/>
            </a:bodyPr>
            <a:p>
              <a:r>
                <a:rPr lang="en-US" altLang="zh-CN"/>
                <a:t>deviation</a:t>
              </a:r>
              <a:endParaRPr lang="en-US" altLang="zh-CN"/>
            </a:p>
          </p:txBody>
        </p:sp>
        <p:cxnSp>
          <p:nvCxnSpPr>
            <p:cNvPr id="84" name="直接连接符 83"/>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211" y="230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4211"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6773"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椭圆 92"/>
            <p:cNvSpPr/>
            <p:nvPr/>
          </p:nvSpPr>
          <p:spPr>
            <a:xfrm>
              <a:off x="6773"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6773"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6773"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a:off x="923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923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a:off x="923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923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a:off x="1054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054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1054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1054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nvSpPr>
          <p:spPr>
            <a:xfrm>
              <a:off x="12451"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nvSpPr>
          <p:spPr>
            <a:xfrm>
              <a:off x="12451"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12451"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12451"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p:nvSpPr>
          <p:spPr>
            <a:xfrm>
              <a:off x="12451"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a:off x="14743" y="321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a:off x="14743" y="4511"/>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a:off x="14743" y="5934"/>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aphicFrame>
        <p:nvGraphicFramePr>
          <p:cNvPr id="112" name="对象 111">
            <a:hlinkClick r:id="" action="ppaction://ole?verb="/>
          </p:cNvPr>
          <p:cNvGraphicFramePr>
            <a:graphicFrameLocks noChangeAspect="1"/>
          </p:cNvGraphicFramePr>
          <p:nvPr/>
        </p:nvGraphicFramePr>
        <p:xfrm>
          <a:off x="7571740" y="3618865"/>
          <a:ext cx="408940" cy="377825"/>
        </p:xfrm>
        <a:graphic>
          <a:graphicData uri="http://schemas.openxmlformats.org/presentationml/2006/ole">
            <mc:AlternateContent xmlns:mc="http://schemas.openxmlformats.org/markup-compatibility/2006">
              <mc:Choice xmlns:v="urn:schemas-microsoft-com:vml" Requires="v">
                <p:oleObj spid="_x0000_s3076" name="" r:id="rId5" imgW="392430" imgH="309880" progId="Equation.KSEE3">
                  <p:embed/>
                </p:oleObj>
              </mc:Choice>
              <mc:Fallback>
                <p:oleObj name="" r:id="rId5" imgW="392430" imgH="309880" progId="Equation.KSEE3">
                  <p:embed/>
                  <p:pic>
                    <p:nvPicPr>
                      <p:cNvPr id="0" name="图片 3075"/>
                      <p:cNvPicPr/>
                      <p:nvPr/>
                    </p:nvPicPr>
                    <p:blipFill>
                      <a:blip r:embed="rId6"/>
                      <a:stretch>
                        <a:fillRect/>
                      </a:stretch>
                    </p:blipFill>
                    <p:spPr>
                      <a:xfrm>
                        <a:off x="7571740" y="3618865"/>
                        <a:ext cx="408940" cy="377825"/>
                      </a:xfrm>
                      <a:prstGeom prst="rect">
                        <a:avLst/>
                      </a:prstGeom>
                    </p:spPr>
                  </p:pic>
                </p:oleObj>
              </mc:Fallback>
            </mc:AlternateContent>
          </a:graphicData>
        </a:graphic>
      </p:graphicFrame>
      <p:graphicFrame>
        <p:nvGraphicFramePr>
          <p:cNvPr id="113" name="对象 112">
            <a:hlinkClick r:id="" action="ppaction://ole?verb="/>
          </p:cNvPr>
          <p:cNvGraphicFramePr>
            <a:graphicFrameLocks noChangeAspect="1"/>
          </p:cNvGraphicFramePr>
          <p:nvPr/>
        </p:nvGraphicFramePr>
        <p:xfrm>
          <a:off x="7550785" y="4391660"/>
          <a:ext cx="429260" cy="317500"/>
        </p:xfrm>
        <a:graphic>
          <a:graphicData uri="http://schemas.openxmlformats.org/presentationml/2006/ole">
            <mc:AlternateContent xmlns:mc="http://schemas.openxmlformats.org/markup-compatibility/2006">
              <mc:Choice xmlns:v="urn:schemas-microsoft-com:vml" Requires="v">
                <p:oleObj spid="_x0000_s6" name="" r:id="rId7" imgW="203200" imgH="215900" progId="Equation.KSEE3">
                  <p:embed/>
                </p:oleObj>
              </mc:Choice>
              <mc:Fallback>
                <p:oleObj name="" r:id="rId7" imgW="203200" imgH="215900" progId="Equation.KSEE3">
                  <p:embed/>
                  <p:pic>
                    <p:nvPicPr>
                      <p:cNvPr id="0" name="图片 3075"/>
                      <p:cNvPicPr/>
                      <p:nvPr/>
                    </p:nvPicPr>
                    <p:blipFill>
                      <a:blip r:embed="rId8"/>
                      <a:stretch>
                        <a:fillRect/>
                      </a:stretch>
                    </p:blipFill>
                    <p:spPr>
                      <a:xfrm>
                        <a:off x="7550785" y="4391660"/>
                        <a:ext cx="429260" cy="317500"/>
                      </a:xfrm>
                      <a:prstGeom prst="rect">
                        <a:avLst/>
                      </a:prstGeom>
                    </p:spPr>
                  </p:pic>
                </p:oleObj>
              </mc:Fallback>
            </mc:AlternateContent>
          </a:graphicData>
        </a:graphic>
      </p:graphicFrame>
      <p:graphicFrame>
        <p:nvGraphicFramePr>
          <p:cNvPr id="114" name="对象 113">
            <a:hlinkClick r:id="" action="ppaction://ole?verb="/>
          </p:cNvPr>
          <p:cNvGraphicFramePr>
            <a:graphicFrameLocks noChangeAspect="1"/>
          </p:cNvGraphicFramePr>
          <p:nvPr/>
        </p:nvGraphicFramePr>
        <p:xfrm>
          <a:off x="8258175" y="3509645"/>
          <a:ext cx="539750" cy="379095"/>
        </p:xfrm>
        <a:graphic>
          <a:graphicData uri="http://schemas.openxmlformats.org/presentationml/2006/ole">
            <mc:AlternateContent xmlns:mc="http://schemas.openxmlformats.org/markup-compatibility/2006">
              <mc:Choice xmlns:v="urn:schemas-microsoft-com:vml" Requires="v">
                <p:oleObj spid="_x0000_s115" name="" r:id="rId9" imgW="203200" imgH="215900" progId="Equation.KSEE3">
                  <p:embed/>
                </p:oleObj>
              </mc:Choice>
              <mc:Fallback>
                <p:oleObj name="" r:id="rId9" imgW="203200" imgH="215900" progId="Equation.KSEE3">
                  <p:embed/>
                  <p:pic>
                    <p:nvPicPr>
                      <p:cNvPr id="0" name="图片 3075"/>
                      <p:cNvPicPr/>
                      <p:nvPr/>
                    </p:nvPicPr>
                    <p:blipFill>
                      <a:blip r:embed="rId10"/>
                      <a:stretch>
                        <a:fillRect/>
                      </a:stretch>
                    </p:blipFill>
                    <p:spPr>
                      <a:xfrm>
                        <a:off x="8258175" y="3509645"/>
                        <a:ext cx="539750" cy="379095"/>
                      </a:xfrm>
                      <a:prstGeom prst="rect">
                        <a:avLst/>
                      </a:prstGeom>
                    </p:spPr>
                  </p:pic>
                </p:oleObj>
              </mc:Fallback>
            </mc:AlternateContent>
          </a:graphicData>
        </a:graphic>
      </p:graphicFrame>
      <p:graphicFrame>
        <p:nvGraphicFramePr>
          <p:cNvPr id="116" name="对象 115">
            <a:hlinkClick r:id="" action="ppaction://ole?verb="/>
          </p:cNvPr>
          <p:cNvGraphicFramePr>
            <a:graphicFrameLocks noChangeAspect="1"/>
          </p:cNvGraphicFramePr>
          <p:nvPr/>
        </p:nvGraphicFramePr>
        <p:xfrm>
          <a:off x="8241030" y="3806825"/>
          <a:ext cx="574040" cy="379095"/>
        </p:xfrm>
        <a:graphic>
          <a:graphicData uri="http://schemas.openxmlformats.org/presentationml/2006/ole">
            <mc:AlternateContent xmlns:mc="http://schemas.openxmlformats.org/markup-compatibility/2006">
              <mc:Choice xmlns:v="urn:schemas-microsoft-com:vml" Requires="v">
                <p:oleObj spid="_x0000_s117" name="" r:id="rId11" imgW="215900" imgH="215900" progId="Equation.KSEE3">
                  <p:embed/>
                </p:oleObj>
              </mc:Choice>
              <mc:Fallback>
                <p:oleObj name="" r:id="rId11" imgW="215900" imgH="215900" progId="Equation.KSEE3">
                  <p:embed/>
                  <p:pic>
                    <p:nvPicPr>
                      <p:cNvPr id="0" name="图片 3075"/>
                      <p:cNvPicPr/>
                      <p:nvPr/>
                    </p:nvPicPr>
                    <p:blipFill>
                      <a:blip r:embed="rId12"/>
                      <a:stretch>
                        <a:fillRect/>
                      </a:stretch>
                    </p:blipFill>
                    <p:spPr>
                      <a:xfrm>
                        <a:off x="8241030" y="3806825"/>
                        <a:ext cx="574040" cy="379095"/>
                      </a:xfrm>
                      <a:prstGeom prst="rect">
                        <a:avLst/>
                      </a:prstGeom>
                    </p:spPr>
                  </p:pic>
                </p:oleObj>
              </mc:Fallback>
            </mc:AlternateContent>
          </a:graphicData>
        </a:graphic>
      </p:graphicFrame>
      <p:graphicFrame>
        <p:nvGraphicFramePr>
          <p:cNvPr id="118" name="对象 117">
            <a:hlinkClick r:id="" action="ppaction://ole?verb="/>
          </p:cNvPr>
          <p:cNvGraphicFramePr>
            <a:graphicFrameLocks noChangeAspect="1"/>
          </p:cNvGraphicFramePr>
          <p:nvPr/>
        </p:nvGraphicFramePr>
        <p:xfrm>
          <a:off x="8241030" y="4143375"/>
          <a:ext cx="539750" cy="401955"/>
        </p:xfrm>
        <a:graphic>
          <a:graphicData uri="http://schemas.openxmlformats.org/presentationml/2006/ole">
            <mc:AlternateContent xmlns:mc="http://schemas.openxmlformats.org/markup-compatibility/2006">
              <mc:Choice xmlns:v="urn:schemas-microsoft-com:vml" Requires="v">
                <p:oleObj spid="_x0000_s119" name="" r:id="rId13" imgW="203200" imgH="228600" progId="Equation.KSEE3">
                  <p:embed/>
                </p:oleObj>
              </mc:Choice>
              <mc:Fallback>
                <p:oleObj name="" r:id="rId13" imgW="203200" imgH="228600" progId="Equation.KSEE3">
                  <p:embed/>
                  <p:pic>
                    <p:nvPicPr>
                      <p:cNvPr id="0" name="图片 3075"/>
                      <p:cNvPicPr/>
                      <p:nvPr/>
                    </p:nvPicPr>
                    <p:blipFill>
                      <a:blip r:embed="rId14"/>
                      <a:stretch>
                        <a:fillRect/>
                      </a:stretch>
                    </p:blipFill>
                    <p:spPr>
                      <a:xfrm>
                        <a:off x="8241030" y="4143375"/>
                        <a:ext cx="539750" cy="40195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8223885" y="4454525"/>
          <a:ext cx="574040" cy="379095"/>
        </p:xfrm>
        <a:graphic>
          <a:graphicData uri="http://schemas.openxmlformats.org/presentationml/2006/ole">
            <mc:AlternateContent xmlns:mc="http://schemas.openxmlformats.org/markup-compatibility/2006">
              <mc:Choice xmlns:v="urn:schemas-microsoft-com:vml" Requires="v">
                <p:oleObj spid="_x0000_s121" name="" r:id="rId15" imgW="215900" imgH="215900" progId="Equation.KSEE3">
                  <p:embed/>
                </p:oleObj>
              </mc:Choice>
              <mc:Fallback>
                <p:oleObj name="" r:id="rId15" imgW="215900" imgH="215900" progId="Equation.KSEE3">
                  <p:embed/>
                  <p:pic>
                    <p:nvPicPr>
                      <p:cNvPr id="0" name="图片 3075"/>
                      <p:cNvPicPr/>
                      <p:nvPr/>
                    </p:nvPicPr>
                    <p:blipFill>
                      <a:blip r:embed="rId16"/>
                      <a:stretch>
                        <a:fillRect/>
                      </a:stretch>
                    </p:blipFill>
                    <p:spPr>
                      <a:xfrm>
                        <a:off x="8223885" y="4454525"/>
                        <a:ext cx="574040" cy="37909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223885" y="4880610"/>
          <a:ext cx="539750" cy="401955"/>
        </p:xfrm>
        <a:graphic>
          <a:graphicData uri="http://schemas.openxmlformats.org/presentationml/2006/ole">
            <mc:AlternateContent xmlns:mc="http://schemas.openxmlformats.org/markup-compatibility/2006">
              <mc:Choice xmlns:v="urn:schemas-microsoft-com:vml" Requires="v">
                <p:oleObj spid="_x0000_s123" name="" r:id="rId17" imgW="203200" imgH="228600" progId="Equation.KSEE3">
                  <p:embed/>
                </p:oleObj>
              </mc:Choice>
              <mc:Fallback>
                <p:oleObj name="" r:id="rId17" imgW="203200" imgH="228600" progId="Equation.KSEE3">
                  <p:embed/>
                  <p:pic>
                    <p:nvPicPr>
                      <p:cNvPr id="0" name="图片 3075"/>
                      <p:cNvPicPr/>
                      <p:nvPr/>
                    </p:nvPicPr>
                    <p:blipFill>
                      <a:blip r:embed="rId18"/>
                      <a:stretch>
                        <a:fillRect/>
                      </a:stretch>
                    </p:blipFill>
                    <p:spPr>
                      <a:xfrm>
                        <a:off x="8223885" y="4880610"/>
                        <a:ext cx="539750" cy="401955"/>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8877935" y="3660775"/>
          <a:ext cx="539750" cy="401955"/>
        </p:xfrm>
        <a:graphic>
          <a:graphicData uri="http://schemas.openxmlformats.org/presentationml/2006/ole">
            <mc:AlternateContent xmlns:mc="http://schemas.openxmlformats.org/markup-compatibility/2006">
              <mc:Choice xmlns:v="urn:schemas-microsoft-com:vml" Requires="v">
                <p:oleObj spid="_x0000_s125" name="" r:id="rId19" imgW="203200" imgH="228600" progId="Equation.KSEE3">
                  <p:embed/>
                </p:oleObj>
              </mc:Choice>
              <mc:Fallback>
                <p:oleObj name="" r:id="rId19" imgW="203200" imgH="228600" progId="Equation.KSEE3">
                  <p:embed/>
                  <p:pic>
                    <p:nvPicPr>
                      <p:cNvPr id="0" name="图片 3075"/>
                      <p:cNvPicPr/>
                      <p:nvPr/>
                    </p:nvPicPr>
                    <p:blipFill>
                      <a:blip r:embed="rId20"/>
                      <a:stretch>
                        <a:fillRect/>
                      </a:stretch>
                    </p:blipFill>
                    <p:spPr>
                      <a:xfrm>
                        <a:off x="8877935" y="3660775"/>
                        <a:ext cx="539750" cy="401955"/>
                      </a:xfrm>
                      <a:prstGeom prst="rect">
                        <a:avLst/>
                      </a:prstGeom>
                    </p:spPr>
                  </p:pic>
                </p:oleObj>
              </mc:Fallback>
            </mc:AlternateContent>
          </a:graphicData>
        </a:graphic>
      </p:graphicFrame>
      <p:graphicFrame>
        <p:nvGraphicFramePr>
          <p:cNvPr id="126" name="对象 125">
            <a:hlinkClick r:id="" action="ppaction://ole?verb="/>
          </p:cNvPr>
          <p:cNvGraphicFramePr>
            <a:graphicFrameLocks noChangeAspect="1"/>
          </p:cNvGraphicFramePr>
          <p:nvPr/>
        </p:nvGraphicFramePr>
        <p:xfrm>
          <a:off x="8877935" y="4004310"/>
          <a:ext cx="539750" cy="401955"/>
        </p:xfrm>
        <a:graphic>
          <a:graphicData uri="http://schemas.openxmlformats.org/presentationml/2006/ole">
            <mc:AlternateContent xmlns:mc="http://schemas.openxmlformats.org/markup-compatibility/2006">
              <mc:Choice xmlns:v="urn:schemas-microsoft-com:vml" Requires="v">
                <p:oleObj spid="_x0000_s127" name="" r:id="rId21" imgW="203200" imgH="228600" progId="Equation.KSEE3">
                  <p:embed/>
                </p:oleObj>
              </mc:Choice>
              <mc:Fallback>
                <p:oleObj name="" r:id="rId21" imgW="203200" imgH="228600" progId="Equation.KSEE3">
                  <p:embed/>
                  <p:pic>
                    <p:nvPicPr>
                      <p:cNvPr id="0" name="图片 3075"/>
                      <p:cNvPicPr/>
                      <p:nvPr/>
                    </p:nvPicPr>
                    <p:blipFill>
                      <a:blip r:embed="rId22"/>
                      <a:stretch>
                        <a:fillRect/>
                      </a:stretch>
                    </p:blipFill>
                    <p:spPr>
                      <a:xfrm>
                        <a:off x="8877935" y="4004310"/>
                        <a:ext cx="539750" cy="401955"/>
                      </a:xfrm>
                      <a:prstGeom prst="rect">
                        <a:avLst/>
                      </a:prstGeom>
                    </p:spPr>
                  </p:pic>
                </p:oleObj>
              </mc:Fallback>
            </mc:AlternateContent>
          </a:graphicData>
        </a:graphic>
      </p:graphicFrame>
      <p:graphicFrame>
        <p:nvGraphicFramePr>
          <p:cNvPr id="128" name="对象 127">
            <a:hlinkClick r:id="" action="ppaction://ole?verb="/>
          </p:cNvPr>
          <p:cNvGraphicFramePr>
            <a:graphicFrameLocks noChangeAspect="1"/>
          </p:cNvGraphicFramePr>
          <p:nvPr/>
        </p:nvGraphicFramePr>
        <p:xfrm>
          <a:off x="8877935" y="4349115"/>
          <a:ext cx="539750" cy="401955"/>
        </p:xfrm>
        <a:graphic>
          <a:graphicData uri="http://schemas.openxmlformats.org/presentationml/2006/ole">
            <mc:AlternateContent xmlns:mc="http://schemas.openxmlformats.org/markup-compatibility/2006">
              <mc:Choice xmlns:v="urn:schemas-microsoft-com:vml" Requires="v">
                <p:oleObj spid="_x0000_s129" name="" r:id="rId23" imgW="203200" imgH="228600" progId="Equation.KSEE3">
                  <p:embed/>
                </p:oleObj>
              </mc:Choice>
              <mc:Fallback>
                <p:oleObj name="" r:id="rId23" imgW="203200" imgH="228600" progId="Equation.KSEE3">
                  <p:embed/>
                  <p:pic>
                    <p:nvPicPr>
                      <p:cNvPr id="0" name="图片 3075"/>
                      <p:cNvPicPr/>
                      <p:nvPr/>
                    </p:nvPicPr>
                    <p:blipFill>
                      <a:blip r:embed="rId24"/>
                      <a:stretch>
                        <a:fillRect/>
                      </a:stretch>
                    </p:blipFill>
                    <p:spPr>
                      <a:xfrm>
                        <a:off x="8877935" y="4349115"/>
                        <a:ext cx="539750" cy="401955"/>
                      </a:xfrm>
                      <a:prstGeom prst="rect">
                        <a:avLst/>
                      </a:prstGeom>
                    </p:spPr>
                  </p:pic>
                </p:oleObj>
              </mc:Fallback>
            </mc:AlternateContent>
          </a:graphicData>
        </a:graphic>
      </p:graphicFrame>
      <p:graphicFrame>
        <p:nvGraphicFramePr>
          <p:cNvPr id="130" name="对象 129">
            <a:hlinkClick r:id="" action="ppaction://ole?verb="/>
          </p:cNvPr>
          <p:cNvGraphicFramePr>
            <a:graphicFrameLocks noChangeAspect="1"/>
          </p:cNvGraphicFramePr>
          <p:nvPr/>
        </p:nvGraphicFramePr>
        <p:xfrm>
          <a:off x="8877935" y="4709160"/>
          <a:ext cx="539750" cy="401955"/>
        </p:xfrm>
        <a:graphic>
          <a:graphicData uri="http://schemas.openxmlformats.org/presentationml/2006/ole">
            <mc:AlternateContent xmlns:mc="http://schemas.openxmlformats.org/markup-compatibility/2006">
              <mc:Choice xmlns:v="urn:schemas-microsoft-com:vml" Requires="v">
                <p:oleObj spid="_x0000_s131" name="" r:id="rId25" imgW="203200" imgH="228600" progId="Equation.KSEE3">
                  <p:embed/>
                </p:oleObj>
              </mc:Choice>
              <mc:Fallback>
                <p:oleObj name="" r:id="rId25" imgW="203200" imgH="228600" progId="Equation.KSEE3">
                  <p:embed/>
                  <p:pic>
                    <p:nvPicPr>
                      <p:cNvPr id="0" name="图片 3075"/>
                      <p:cNvPicPr/>
                      <p:nvPr/>
                    </p:nvPicPr>
                    <p:blipFill>
                      <a:blip r:embed="rId26"/>
                      <a:stretch>
                        <a:fillRect/>
                      </a:stretch>
                    </p:blipFill>
                    <p:spPr>
                      <a:xfrm>
                        <a:off x="8877935" y="4709160"/>
                        <a:ext cx="539750" cy="401955"/>
                      </a:xfrm>
                      <a:prstGeom prst="rect">
                        <a:avLst/>
                      </a:prstGeom>
                    </p:spPr>
                  </p:pic>
                </p:oleObj>
              </mc:Fallback>
            </mc:AlternateContent>
          </a:graphicData>
        </a:graphic>
      </p:graphicFrame>
      <p:graphicFrame>
        <p:nvGraphicFramePr>
          <p:cNvPr id="132" name="对象 131">
            <a:hlinkClick r:id="" action="ppaction://ole?verb="/>
          </p:cNvPr>
          <p:cNvGraphicFramePr>
            <a:graphicFrameLocks noChangeAspect="1"/>
          </p:cNvGraphicFramePr>
          <p:nvPr/>
        </p:nvGraphicFramePr>
        <p:xfrm>
          <a:off x="9250045" y="3706813"/>
          <a:ext cx="539750" cy="379730"/>
        </p:xfrm>
        <a:graphic>
          <a:graphicData uri="http://schemas.openxmlformats.org/presentationml/2006/ole">
            <mc:AlternateContent xmlns:mc="http://schemas.openxmlformats.org/markup-compatibility/2006">
              <mc:Choice xmlns:v="urn:schemas-microsoft-com:vml" Requires="v">
                <p:oleObj spid="_x0000_s133" name="" r:id="rId27" imgW="203200" imgH="215900" progId="Equation.KSEE3">
                  <p:embed/>
                </p:oleObj>
              </mc:Choice>
              <mc:Fallback>
                <p:oleObj name="" r:id="rId27" imgW="203200" imgH="215900" progId="Equation.KSEE3">
                  <p:embed/>
                  <p:pic>
                    <p:nvPicPr>
                      <p:cNvPr id="0" name="图片 3075"/>
                      <p:cNvPicPr/>
                      <p:nvPr/>
                    </p:nvPicPr>
                    <p:blipFill>
                      <a:blip r:embed="rId28"/>
                      <a:stretch>
                        <a:fillRect/>
                      </a:stretch>
                    </p:blipFill>
                    <p:spPr>
                      <a:xfrm>
                        <a:off x="9250045" y="3706813"/>
                        <a:ext cx="539750" cy="379730"/>
                      </a:xfrm>
                      <a:prstGeom prst="rect">
                        <a:avLst/>
                      </a:prstGeom>
                    </p:spPr>
                  </p:pic>
                </p:oleObj>
              </mc:Fallback>
            </mc:AlternateContent>
          </a:graphicData>
        </a:graphic>
      </p:graphicFrame>
      <p:graphicFrame>
        <p:nvGraphicFramePr>
          <p:cNvPr id="134" name="对象 133">
            <a:hlinkClick r:id="" action="ppaction://ole?verb="/>
          </p:cNvPr>
          <p:cNvGraphicFramePr>
            <a:graphicFrameLocks noChangeAspect="1"/>
          </p:cNvGraphicFramePr>
          <p:nvPr/>
        </p:nvGraphicFramePr>
        <p:xfrm>
          <a:off x="9232900" y="4004628"/>
          <a:ext cx="574040" cy="379730"/>
        </p:xfrm>
        <a:graphic>
          <a:graphicData uri="http://schemas.openxmlformats.org/presentationml/2006/ole">
            <mc:AlternateContent xmlns:mc="http://schemas.openxmlformats.org/markup-compatibility/2006">
              <mc:Choice xmlns:v="urn:schemas-microsoft-com:vml" Requires="v">
                <p:oleObj spid="_x0000_s135" name="" r:id="rId29" imgW="215900" imgH="215900" progId="Equation.KSEE3">
                  <p:embed/>
                </p:oleObj>
              </mc:Choice>
              <mc:Fallback>
                <p:oleObj name="" r:id="rId29" imgW="215900" imgH="215900" progId="Equation.KSEE3">
                  <p:embed/>
                  <p:pic>
                    <p:nvPicPr>
                      <p:cNvPr id="0" name="图片 3075"/>
                      <p:cNvPicPr/>
                      <p:nvPr/>
                    </p:nvPicPr>
                    <p:blipFill>
                      <a:blip r:embed="rId30"/>
                      <a:stretch>
                        <a:fillRect/>
                      </a:stretch>
                    </p:blipFill>
                    <p:spPr>
                      <a:xfrm>
                        <a:off x="9232900" y="4004628"/>
                        <a:ext cx="574040" cy="379730"/>
                      </a:xfrm>
                      <a:prstGeom prst="rect">
                        <a:avLst/>
                      </a:prstGeom>
                    </p:spPr>
                  </p:pic>
                </p:oleObj>
              </mc:Fallback>
            </mc:AlternateContent>
          </a:graphicData>
        </a:graphic>
      </p:graphicFrame>
      <p:graphicFrame>
        <p:nvGraphicFramePr>
          <p:cNvPr id="136" name="对象 135">
            <a:hlinkClick r:id="" action="ppaction://ole?verb="/>
          </p:cNvPr>
          <p:cNvGraphicFramePr>
            <a:graphicFrameLocks noChangeAspect="1"/>
          </p:cNvGraphicFramePr>
          <p:nvPr/>
        </p:nvGraphicFramePr>
        <p:xfrm>
          <a:off x="9249728" y="4348163"/>
          <a:ext cx="540385" cy="402590"/>
        </p:xfrm>
        <a:graphic>
          <a:graphicData uri="http://schemas.openxmlformats.org/presentationml/2006/ole">
            <mc:AlternateContent xmlns:mc="http://schemas.openxmlformats.org/markup-compatibility/2006">
              <mc:Choice xmlns:v="urn:schemas-microsoft-com:vml" Requires="v">
                <p:oleObj spid="_x0000_s137" name="" r:id="rId31" imgW="203200" imgH="228600" progId="Equation.KSEE3">
                  <p:embed/>
                </p:oleObj>
              </mc:Choice>
              <mc:Fallback>
                <p:oleObj name="" r:id="rId31" imgW="203200" imgH="228600" progId="Equation.KSEE3">
                  <p:embed/>
                  <p:pic>
                    <p:nvPicPr>
                      <p:cNvPr id="0" name="图片 3075"/>
                      <p:cNvPicPr/>
                      <p:nvPr/>
                    </p:nvPicPr>
                    <p:blipFill>
                      <a:blip r:embed="rId32"/>
                      <a:stretch>
                        <a:fillRect/>
                      </a:stretch>
                    </p:blipFill>
                    <p:spPr>
                      <a:xfrm>
                        <a:off x="9249728" y="4348163"/>
                        <a:ext cx="540385" cy="402590"/>
                      </a:xfrm>
                      <a:prstGeom prst="rect">
                        <a:avLst/>
                      </a:prstGeom>
                    </p:spPr>
                  </p:pic>
                </p:oleObj>
              </mc:Fallback>
            </mc:AlternateContent>
          </a:graphicData>
        </a:graphic>
      </p:graphicFrame>
      <p:graphicFrame>
        <p:nvGraphicFramePr>
          <p:cNvPr id="138" name="对象 137">
            <a:hlinkClick r:id="" action="ppaction://ole?verb="/>
          </p:cNvPr>
          <p:cNvGraphicFramePr>
            <a:graphicFrameLocks noChangeAspect="1"/>
          </p:cNvGraphicFramePr>
          <p:nvPr/>
        </p:nvGraphicFramePr>
        <p:xfrm>
          <a:off x="9226233" y="4711701"/>
          <a:ext cx="574675" cy="380365"/>
        </p:xfrm>
        <a:graphic>
          <a:graphicData uri="http://schemas.openxmlformats.org/presentationml/2006/ole">
            <mc:AlternateContent xmlns:mc="http://schemas.openxmlformats.org/markup-compatibility/2006">
              <mc:Choice xmlns:v="urn:schemas-microsoft-com:vml" Requires="v">
                <p:oleObj spid="_x0000_s139" name="" r:id="rId33" imgW="215900" imgH="215900" progId="Equation.KSEE3">
                  <p:embed/>
                </p:oleObj>
              </mc:Choice>
              <mc:Fallback>
                <p:oleObj name="" r:id="rId33" imgW="215900" imgH="215900" progId="Equation.KSEE3">
                  <p:embed/>
                  <p:pic>
                    <p:nvPicPr>
                      <p:cNvPr id="0" name="图片 3075"/>
                      <p:cNvPicPr/>
                      <p:nvPr/>
                    </p:nvPicPr>
                    <p:blipFill>
                      <a:blip r:embed="rId34"/>
                      <a:stretch>
                        <a:fillRect/>
                      </a:stretch>
                    </p:blipFill>
                    <p:spPr>
                      <a:xfrm>
                        <a:off x="9226233" y="4711701"/>
                        <a:ext cx="574675" cy="380365"/>
                      </a:xfrm>
                      <a:prstGeom prst="rect">
                        <a:avLst/>
                      </a:prstGeom>
                    </p:spPr>
                  </p:pic>
                </p:oleObj>
              </mc:Fallback>
            </mc:AlternateContent>
          </a:graphicData>
        </a:graphic>
      </p:graphicFrame>
      <p:graphicFrame>
        <p:nvGraphicFramePr>
          <p:cNvPr id="140" name="对象 139">
            <a:hlinkClick r:id="" action="ppaction://ole?verb="/>
          </p:cNvPr>
          <p:cNvGraphicFramePr>
            <a:graphicFrameLocks noChangeAspect="1"/>
          </p:cNvGraphicFramePr>
          <p:nvPr/>
        </p:nvGraphicFramePr>
        <p:xfrm>
          <a:off x="9777730" y="3497263"/>
          <a:ext cx="539750" cy="402590"/>
        </p:xfrm>
        <a:graphic>
          <a:graphicData uri="http://schemas.openxmlformats.org/presentationml/2006/ole">
            <mc:AlternateContent xmlns:mc="http://schemas.openxmlformats.org/markup-compatibility/2006">
              <mc:Choice xmlns:v="urn:schemas-microsoft-com:vml" Requires="v">
                <p:oleObj spid="_x0000_s141" name="" r:id="rId35" imgW="203200" imgH="228600" progId="Equation.KSEE3">
                  <p:embed/>
                </p:oleObj>
              </mc:Choice>
              <mc:Fallback>
                <p:oleObj name="" r:id="rId35" imgW="203200" imgH="228600" progId="Equation.KSEE3">
                  <p:embed/>
                  <p:pic>
                    <p:nvPicPr>
                      <p:cNvPr id="0" name="图片 3075"/>
                      <p:cNvPicPr/>
                      <p:nvPr/>
                    </p:nvPicPr>
                    <p:blipFill>
                      <a:blip r:embed="rId36"/>
                      <a:stretch>
                        <a:fillRect/>
                      </a:stretch>
                    </p:blipFill>
                    <p:spPr>
                      <a:xfrm>
                        <a:off x="9777730" y="3497263"/>
                        <a:ext cx="539750" cy="402590"/>
                      </a:xfrm>
                      <a:prstGeom prst="rect">
                        <a:avLst/>
                      </a:prstGeom>
                    </p:spPr>
                  </p:pic>
                </p:oleObj>
              </mc:Fallback>
            </mc:AlternateContent>
          </a:graphicData>
        </a:graphic>
      </p:graphicFrame>
      <p:graphicFrame>
        <p:nvGraphicFramePr>
          <p:cNvPr id="142" name="对象 141">
            <a:hlinkClick r:id="" action="ppaction://ole?verb="/>
          </p:cNvPr>
          <p:cNvGraphicFramePr>
            <a:graphicFrameLocks noChangeAspect="1"/>
          </p:cNvGraphicFramePr>
          <p:nvPr/>
        </p:nvGraphicFramePr>
        <p:xfrm>
          <a:off x="9777730" y="3806508"/>
          <a:ext cx="539750" cy="402590"/>
        </p:xfrm>
        <a:graphic>
          <a:graphicData uri="http://schemas.openxmlformats.org/presentationml/2006/ole">
            <mc:AlternateContent xmlns:mc="http://schemas.openxmlformats.org/markup-compatibility/2006">
              <mc:Choice xmlns:v="urn:schemas-microsoft-com:vml" Requires="v">
                <p:oleObj spid="_x0000_s143" name="" r:id="rId37" imgW="203200" imgH="228600" progId="Equation.KSEE3">
                  <p:embed/>
                </p:oleObj>
              </mc:Choice>
              <mc:Fallback>
                <p:oleObj name="" r:id="rId37" imgW="203200" imgH="228600" progId="Equation.KSEE3">
                  <p:embed/>
                  <p:pic>
                    <p:nvPicPr>
                      <p:cNvPr id="0" name="图片 3075"/>
                      <p:cNvPicPr/>
                      <p:nvPr/>
                    </p:nvPicPr>
                    <p:blipFill>
                      <a:blip r:embed="rId38"/>
                      <a:stretch>
                        <a:fillRect/>
                      </a:stretch>
                    </p:blipFill>
                    <p:spPr>
                      <a:xfrm>
                        <a:off x="9777730" y="3806508"/>
                        <a:ext cx="539750" cy="402590"/>
                      </a:xfrm>
                      <a:prstGeom prst="rect">
                        <a:avLst/>
                      </a:prstGeom>
                    </p:spPr>
                  </p:pic>
                </p:oleObj>
              </mc:Fallback>
            </mc:AlternateContent>
          </a:graphicData>
        </a:graphic>
      </p:graphicFrame>
      <p:graphicFrame>
        <p:nvGraphicFramePr>
          <p:cNvPr id="144" name="对象 143">
            <a:hlinkClick r:id="" action="ppaction://ole?verb="/>
          </p:cNvPr>
          <p:cNvGraphicFramePr>
            <a:graphicFrameLocks noChangeAspect="1"/>
          </p:cNvGraphicFramePr>
          <p:nvPr/>
        </p:nvGraphicFramePr>
        <p:xfrm>
          <a:off x="9777730" y="4150678"/>
          <a:ext cx="539750" cy="402590"/>
        </p:xfrm>
        <a:graphic>
          <a:graphicData uri="http://schemas.openxmlformats.org/presentationml/2006/ole">
            <mc:AlternateContent xmlns:mc="http://schemas.openxmlformats.org/markup-compatibility/2006">
              <mc:Choice xmlns:v="urn:schemas-microsoft-com:vml" Requires="v">
                <p:oleObj spid="_x0000_s145" name="" r:id="rId39" imgW="203200" imgH="228600" progId="Equation.KSEE3">
                  <p:embed/>
                </p:oleObj>
              </mc:Choice>
              <mc:Fallback>
                <p:oleObj name="" r:id="rId39" imgW="203200" imgH="228600" progId="Equation.KSEE3">
                  <p:embed/>
                  <p:pic>
                    <p:nvPicPr>
                      <p:cNvPr id="0" name="图片 3075"/>
                      <p:cNvPicPr/>
                      <p:nvPr/>
                    </p:nvPicPr>
                    <p:blipFill>
                      <a:blip r:embed="rId40"/>
                      <a:stretch>
                        <a:fillRect/>
                      </a:stretch>
                    </p:blipFill>
                    <p:spPr>
                      <a:xfrm>
                        <a:off x="9777730" y="4150678"/>
                        <a:ext cx="539750" cy="402590"/>
                      </a:xfrm>
                      <a:prstGeom prst="rect">
                        <a:avLst/>
                      </a:prstGeom>
                    </p:spPr>
                  </p:pic>
                </p:oleObj>
              </mc:Fallback>
            </mc:AlternateContent>
          </a:graphicData>
        </a:graphic>
      </p:graphicFrame>
      <p:graphicFrame>
        <p:nvGraphicFramePr>
          <p:cNvPr id="146" name="对象 145">
            <a:hlinkClick r:id="" action="ppaction://ole?verb="/>
          </p:cNvPr>
          <p:cNvGraphicFramePr>
            <a:graphicFrameLocks noChangeAspect="1"/>
          </p:cNvGraphicFramePr>
          <p:nvPr/>
        </p:nvGraphicFramePr>
        <p:xfrm>
          <a:off x="9777730" y="4540568"/>
          <a:ext cx="539750" cy="402590"/>
        </p:xfrm>
        <a:graphic>
          <a:graphicData uri="http://schemas.openxmlformats.org/presentationml/2006/ole">
            <mc:AlternateContent xmlns:mc="http://schemas.openxmlformats.org/markup-compatibility/2006">
              <mc:Choice xmlns:v="urn:schemas-microsoft-com:vml" Requires="v">
                <p:oleObj spid="_x0000_s147" name="" r:id="rId41" imgW="203200" imgH="228600" progId="Equation.KSEE3">
                  <p:embed/>
                </p:oleObj>
              </mc:Choice>
              <mc:Fallback>
                <p:oleObj name="" r:id="rId41" imgW="203200" imgH="228600" progId="Equation.KSEE3">
                  <p:embed/>
                  <p:pic>
                    <p:nvPicPr>
                      <p:cNvPr id="0" name="图片 3075"/>
                      <p:cNvPicPr/>
                      <p:nvPr/>
                    </p:nvPicPr>
                    <p:blipFill>
                      <a:blip r:embed="rId42"/>
                      <a:stretch>
                        <a:fillRect/>
                      </a:stretch>
                    </p:blipFill>
                    <p:spPr>
                      <a:xfrm>
                        <a:off x="9777730" y="4540568"/>
                        <a:ext cx="539750" cy="402590"/>
                      </a:xfrm>
                      <a:prstGeom prst="rect">
                        <a:avLst/>
                      </a:prstGeom>
                    </p:spPr>
                  </p:pic>
                </p:oleObj>
              </mc:Fallback>
            </mc:AlternateContent>
          </a:graphicData>
        </a:graphic>
      </p:graphicFrame>
      <p:graphicFrame>
        <p:nvGraphicFramePr>
          <p:cNvPr id="148" name="对象 147">
            <a:hlinkClick r:id="" action="ppaction://ole?verb="/>
          </p:cNvPr>
          <p:cNvGraphicFramePr>
            <a:graphicFrameLocks noChangeAspect="1"/>
          </p:cNvGraphicFramePr>
          <p:nvPr/>
        </p:nvGraphicFramePr>
        <p:xfrm>
          <a:off x="9777730" y="4879658"/>
          <a:ext cx="539750" cy="402590"/>
        </p:xfrm>
        <a:graphic>
          <a:graphicData uri="http://schemas.openxmlformats.org/presentationml/2006/ole">
            <mc:AlternateContent xmlns:mc="http://schemas.openxmlformats.org/markup-compatibility/2006">
              <mc:Choice xmlns:v="urn:schemas-microsoft-com:vml" Requires="v">
                <p:oleObj spid="_x0000_s149" name="" r:id="rId43" imgW="203200" imgH="228600" progId="Equation.KSEE3">
                  <p:embed/>
                </p:oleObj>
              </mc:Choice>
              <mc:Fallback>
                <p:oleObj name="" r:id="rId43" imgW="203200" imgH="228600" progId="Equation.KSEE3">
                  <p:embed/>
                  <p:pic>
                    <p:nvPicPr>
                      <p:cNvPr id="0" name="图片 3075"/>
                      <p:cNvPicPr/>
                      <p:nvPr/>
                    </p:nvPicPr>
                    <p:blipFill>
                      <a:blip r:embed="rId44"/>
                      <a:stretch>
                        <a:fillRect/>
                      </a:stretch>
                    </p:blipFill>
                    <p:spPr>
                      <a:xfrm>
                        <a:off x="9777730" y="4879658"/>
                        <a:ext cx="539750" cy="402590"/>
                      </a:xfrm>
                      <a:prstGeom prst="rect">
                        <a:avLst/>
                      </a:prstGeom>
                    </p:spPr>
                  </p:pic>
                </p:oleObj>
              </mc:Fallback>
            </mc:AlternateContent>
          </a:graphicData>
        </a:graphic>
      </p:graphicFrame>
      <p:graphicFrame>
        <p:nvGraphicFramePr>
          <p:cNvPr id="150" name="对象 149">
            <a:hlinkClick r:id="" action="ppaction://ole?verb="/>
          </p:cNvPr>
          <p:cNvGraphicFramePr>
            <a:graphicFrameLocks noChangeAspect="1"/>
          </p:cNvGraphicFramePr>
          <p:nvPr/>
        </p:nvGraphicFramePr>
        <p:xfrm>
          <a:off x="10481945" y="3858895"/>
          <a:ext cx="539750" cy="391795"/>
        </p:xfrm>
        <a:graphic>
          <a:graphicData uri="http://schemas.openxmlformats.org/presentationml/2006/ole">
            <mc:AlternateContent xmlns:mc="http://schemas.openxmlformats.org/markup-compatibility/2006">
              <mc:Choice xmlns:v="urn:schemas-microsoft-com:vml" Requires="v">
                <p:oleObj spid="_x0000_s151" name="" r:id="rId45" imgW="539750" imgH="402590" progId="Equation.KSEE3">
                  <p:embed/>
                </p:oleObj>
              </mc:Choice>
              <mc:Fallback>
                <p:oleObj name="" r:id="rId45" imgW="539750" imgH="402590" progId="Equation.KSEE3">
                  <p:embed/>
                  <p:pic>
                    <p:nvPicPr>
                      <p:cNvPr id="0" name="图片 3075"/>
                      <p:cNvPicPr/>
                      <p:nvPr/>
                    </p:nvPicPr>
                    <p:blipFill>
                      <a:blip r:embed="rId46"/>
                      <a:stretch>
                        <a:fillRect/>
                      </a:stretch>
                    </p:blipFill>
                    <p:spPr>
                      <a:xfrm>
                        <a:off x="10481945" y="3858895"/>
                        <a:ext cx="539750" cy="391795"/>
                      </a:xfrm>
                      <a:prstGeom prst="rect">
                        <a:avLst/>
                      </a:prstGeom>
                    </p:spPr>
                  </p:pic>
                </p:oleObj>
              </mc:Fallback>
            </mc:AlternateContent>
          </a:graphicData>
        </a:graphic>
      </p:graphicFrame>
      <p:graphicFrame>
        <p:nvGraphicFramePr>
          <p:cNvPr id="152" name="对象 151">
            <a:hlinkClick r:id="" action="ppaction://ole?verb="/>
          </p:cNvPr>
          <p:cNvGraphicFramePr>
            <a:graphicFrameLocks noChangeAspect="1"/>
          </p:cNvGraphicFramePr>
          <p:nvPr/>
        </p:nvGraphicFramePr>
        <p:xfrm>
          <a:off x="10500360" y="4267200"/>
          <a:ext cx="378460" cy="391160"/>
        </p:xfrm>
        <a:graphic>
          <a:graphicData uri="http://schemas.openxmlformats.org/presentationml/2006/ole">
            <mc:AlternateContent xmlns:mc="http://schemas.openxmlformats.org/markup-compatibility/2006">
              <mc:Choice xmlns:v="urn:schemas-microsoft-com:vml" Requires="v">
                <p:oleObj spid="_x0000_s153" name="" r:id="rId47" imgW="215900" imgH="228600" progId="Equation.KSEE3">
                  <p:embed/>
                </p:oleObj>
              </mc:Choice>
              <mc:Fallback>
                <p:oleObj name="" r:id="rId47" imgW="215900" imgH="228600" progId="Equation.KSEE3">
                  <p:embed/>
                  <p:pic>
                    <p:nvPicPr>
                      <p:cNvPr id="0" name="图片 3075"/>
                      <p:cNvPicPr/>
                      <p:nvPr/>
                    </p:nvPicPr>
                    <p:blipFill>
                      <a:blip r:embed="rId48"/>
                      <a:stretch>
                        <a:fillRect/>
                      </a:stretch>
                    </p:blipFill>
                    <p:spPr>
                      <a:xfrm>
                        <a:off x="10500360" y="4267200"/>
                        <a:ext cx="378460" cy="391160"/>
                      </a:xfrm>
                      <a:prstGeom prst="rect">
                        <a:avLst/>
                      </a:prstGeom>
                    </p:spPr>
                  </p:pic>
                </p:oleObj>
              </mc:Fallback>
            </mc:AlternateContent>
          </a:graphicData>
        </a:graphic>
      </p:graphicFrame>
      <p:graphicFrame>
        <p:nvGraphicFramePr>
          <p:cNvPr id="154" name="对象 153">
            <a:hlinkClick r:id="" action="ppaction://ole?verb="/>
          </p:cNvPr>
          <p:cNvGraphicFramePr>
            <a:graphicFrameLocks noChangeAspect="1"/>
          </p:cNvGraphicFramePr>
          <p:nvPr/>
        </p:nvGraphicFramePr>
        <p:xfrm>
          <a:off x="10511473" y="4719955"/>
          <a:ext cx="356235" cy="391160"/>
        </p:xfrm>
        <a:graphic>
          <a:graphicData uri="http://schemas.openxmlformats.org/presentationml/2006/ole">
            <mc:AlternateContent xmlns:mc="http://schemas.openxmlformats.org/markup-compatibility/2006">
              <mc:Choice xmlns:v="urn:schemas-microsoft-com:vml" Requires="v">
                <p:oleObj spid="_x0000_s155" name="" r:id="rId49" imgW="203200" imgH="228600" progId="Equation.KSEE3">
                  <p:embed/>
                </p:oleObj>
              </mc:Choice>
              <mc:Fallback>
                <p:oleObj name="" r:id="rId49" imgW="203200" imgH="228600" progId="Equation.KSEE3">
                  <p:embed/>
                  <p:pic>
                    <p:nvPicPr>
                      <p:cNvPr id="0" name="图片 3075"/>
                      <p:cNvPicPr/>
                      <p:nvPr/>
                    </p:nvPicPr>
                    <p:blipFill>
                      <a:blip r:embed="rId50"/>
                      <a:stretch>
                        <a:fillRect/>
                      </a:stretch>
                    </p:blipFill>
                    <p:spPr>
                      <a:xfrm>
                        <a:off x="10511473" y="4719955"/>
                        <a:ext cx="356235" cy="391160"/>
                      </a:xfrm>
                      <a:prstGeom prst="rect">
                        <a:avLst/>
                      </a:prstGeom>
                    </p:spPr>
                  </p:pic>
                </p:oleObj>
              </mc:Fallback>
            </mc:AlternateContent>
          </a:graphicData>
        </a:graphic>
      </p:graphicFrame>
      <p:sp>
        <p:nvSpPr>
          <p:cNvPr id="156" name="右箭头 155"/>
          <p:cNvSpPr/>
          <p:nvPr/>
        </p:nvSpPr>
        <p:spPr>
          <a:xfrm>
            <a:off x="5357495" y="4313555"/>
            <a:ext cx="979170" cy="4857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4635" y="1079500"/>
            <a:ext cx="10852150" cy="2971800"/>
          </a:xfrm>
        </p:spPr>
        <p:txBody>
          <a:bodyPr/>
          <a:p>
            <a:pPr marL="0" indent="0">
              <a:buNone/>
            </a:pPr>
            <a:r>
              <a:rPr lang="en-US" altLang="zh-CN">
                <a:solidFill>
                  <a:schemeClr val="tx1">
                    <a:lumMod val="75000"/>
                    <a:lumOff val="25000"/>
                  </a:schemeClr>
                </a:solidFill>
                <a:sym typeface="+mn-ea"/>
              </a:rPr>
              <a:t>-According to the line path of each cycle, a so-called distance evolving matrix </a:t>
            </a:r>
            <a:r>
              <a:rPr lang="en-US" altLang="zh-CN" b="1">
                <a:sym typeface="+mn-ea"/>
              </a:rPr>
              <a:t>H</a:t>
            </a:r>
            <a:r>
              <a:rPr lang="en-US" altLang="zh-CN">
                <a:sym typeface="+mn-ea"/>
              </a:rPr>
              <a:t> can be assembled:</a:t>
            </a:r>
            <a:endParaRPr lang="en-US" altLang="zh-CN"/>
          </a:p>
          <a:p>
            <a:pPr marL="0" indent="0">
              <a:buNone/>
            </a:pPr>
            <a:endParaRPr lang="en-US" altLang="zh-CN"/>
          </a:p>
          <a:p>
            <a:pPr marL="0" indent="0">
              <a:buNone/>
            </a:pPr>
            <a:endParaRPr lang="en-US" altLang="zh-CN"/>
          </a:p>
          <a:p>
            <a:pPr marL="0" indent="0">
              <a:buNone/>
            </a:pPr>
            <a:r>
              <a:rPr lang="en-US" altLang="zh-CN">
                <a:sym typeface="+mn-ea"/>
              </a:rPr>
              <a:t>   </a:t>
            </a:r>
            <a:endParaRPr lang="en-US" altLang="zh-CN">
              <a:sym typeface="+mn-ea"/>
            </a:endParaRPr>
          </a:p>
          <a:p>
            <a:pPr marL="0" indent="0">
              <a:buNone/>
            </a:pPr>
            <a:r>
              <a:rPr lang="en-US" altLang="zh-CN"/>
              <a:t>-The </a:t>
            </a:r>
            <a:r>
              <a:rPr lang="en-US" altLang="zh-CN" i="1"/>
              <a:t>i</a:t>
            </a:r>
            <a:r>
              <a:rPr lang="en-US" altLang="zh-CN"/>
              <a:t>th row of </a:t>
            </a:r>
            <a:r>
              <a:rPr lang="en-US" altLang="zh-CN" b="1"/>
              <a:t>H</a:t>
            </a:r>
            <a:r>
              <a:rPr lang="en-US" altLang="zh-CN"/>
              <a:t> contains the </a:t>
            </a:r>
            <a:r>
              <a:rPr lang="en-US" altLang="zh-CN" i="1"/>
              <a:t>h </a:t>
            </a:r>
            <a:r>
              <a:rPr lang="en-US" altLang="zh-CN"/>
              <a:t>sequence</a:t>
            </a:r>
            <a:r>
              <a:rPr lang="en-US" altLang="zh-CN"/>
              <a:t> of the i th cycle.</a:t>
            </a:r>
            <a:endParaRPr lang="en-US" altLang="zh-CN"/>
          </a:p>
          <a:p>
            <a:pPr marL="0" indent="0">
              <a:buNone/>
            </a:pPr>
            <a:endParaRPr lang="en-US" altLang="zh-CN" baseline="-25000"/>
          </a:p>
        </p:txBody>
      </p:sp>
      <p:sp>
        <p:nvSpPr>
          <p:cNvPr id="4" name="标题 3"/>
          <p:cNvSpPr>
            <a:spLocks noGrp="1"/>
          </p:cNvSpPr>
          <p:nvPr>
            <p:ph type="title"/>
          </p:nvPr>
        </p:nvSpPr>
        <p:spPr/>
        <p:txBody>
          <a:bodyPr/>
          <a:p>
            <a:r>
              <a:rPr lang="en-US" altLang="zh-CN"/>
              <a:t>How to quantify deviation of cycles</a:t>
            </a:r>
            <a:endParaRPr lang="en-US" altLang="zh-CN"/>
          </a:p>
        </p:txBody>
      </p:sp>
      <p:graphicFrame>
        <p:nvGraphicFramePr>
          <p:cNvPr id="6" name="对象 5">
            <a:hlinkClick r:id="" action="ppaction://ole?verb="/>
          </p:cNvPr>
          <p:cNvGraphicFramePr>
            <a:graphicFrameLocks noChangeAspect="1"/>
          </p:cNvGraphicFramePr>
          <p:nvPr/>
        </p:nvGraphicFramePr>
        <p:xfrm>
          <a:off x="1813560" y="1600200"/>
          <a:ext cx="3310255" cy="1515745"/>
        </p:xfrm>
        <a:graphic>
          <a:graphicData uri="http://schemas.openxmlformats.org/presentationml/2006/ole">
            <mc:AlternateContent xmlns:mc="http://schemas.openxmlformats.org/markup-compatibility/2006">
              <mc:Choice xmlns:v="urn:schemas-microsoft-com:vml" Requires="v">
                <p:oleObj spid="_x0000_s4097" name="" r:id="rId1" imgW="2108200" imgH="965200" progId="Equation.KSEE3">
                  <p:embed/>
                </p:oleObj>
              </mc:Choice>
              <mc:Fallback>
                <p:oleObj name="" r:id="rId1" imgW="2108200" imgH="965200" progId="Equation.KSEE3">
                  <p:embed/>
                  <p:pic>
                    <p:nvPicPr>
                      <p:cNvPr id="0" name="图片 4096"/>
                      <p:cNvPicPr/>
                      <p:nvPr/>
                    </p:nvPicPr>
                    <p:blipFill>
                      <a:blip r:embed="rId2"/>
                      <a:stretch>
                        <a:fillRect/>
                      </a:stretch>
                    </p:blipFill>
                    <p:spPr>
                      <a:xfrm>
                        <a:off x="1813560" y="1600200"/>
                        <a:ext cx="3310255" cy="1515745"/>
                      </a:xfrm>
                      <a:prstGeom prst="rect">
                        <a:avLst/>
                      </a:prstGeom>
                    </p:spPr>
                  </p:pic>
                </p:oleObj>
              </mc:Fallback>
            </mc:AlternateContent>
          </a:graphicData>
        </a:graphic>
      </p:graphicFrame>
      <p:grpSp>
        <p:nvGrpSpPr>
          <p:cNvPr id="82" name="组合 81"/>
          <p:cNvGrpSpPr/>
          <p:nvPr/>
        </p:nvGrpSpPr>
        <p:grpSpPr>
          <a:xfrm>
            <a:off x="495300" y="3805555"/>
            <a:ext cx="4940935" cy="2186149"/>
            <a:chOff x="780" y="5993"/>
            <a:chExt cx="7781" cy="3443"/>
          </a:xfrm>
        </p:grpSpPr>
        <p:grpSp>
          <p:nvGrpSpPr>
            <p:cNvPr id="43" name="组合 42"/>
            <p:cNvGrpSpPr/>
            <p:nvPr/>
          </p:nvGrpSpPr>
          <p:grpSpPr>
            <a:xfrm>
              <a:off x="780" y="5993"/>
              <a:ext cx="7781" cy="3443"/>
              <a:chOff x="-553" y="1849"/>
              <a:chExt cx="17651" cy="7819"/>
            </a:xfrm>
          </p:grpSpPr>
          <p:cxnSp>
            <p:nvCxnSpPr>
              <p:cNvPr id="44" name="直接箭头连接符 43"/>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576" y="8351"/>
                <a:ext cx="8239" cy="1317"/>
              </a:xfrm>
              <a:prstGeom prst="rect">
                <a:avLst/>
              </a:prstGeom>
              <a:noFill/>
            </p:spPr>
            <p:txBody>
              <a:bodyPr wrap="square" rtlCol="0">
                <a:spAutoFit/>
              </a:bodyPr>
              <a:p>
                <a:r>
                  <a:rPr lang="en-US" altLang="zh-CN"/>
                  <a:t>crank angle/ time</a:t>
                </a:r>
                <a:endParaRPr lang="en-US" altLang="zh-CN"/>
              </a:p>
            </p:txBody>
          </p:sp>
          <p:cxnSp>
            <p:nvCxnSpPr>
              <p:cNvPr id="47" name="直接连接符 46"/>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rot="10800000">
                <a:off x="-553" y="2909"/>
                <a:ext cx="3621" cy="4325"/>
              </a:xfrm>
              <a:prstGeom prst="rect">
                <a:avLst/>
              </a:prstGeom>
              <a:noFill/>
            </p:spPr>
            <p:txBody>
              <a:bodyPr vert="eaVert" wrap="square" rtlCol="0">
                <a:spAutoFit/>
              </a:bodyPr>
              <a:p>
                <a:r>
                  <a:rPr lang="en-US" altLang="zh-CN"/>
                  <a:t>possible flow features</a:t>
                </a:r>
                <a:endParaRPr lang="en-US" altLang="zh-CN"/>
              </a:p>
            </p:txBody>
          </p:sp>
          <p:cxnSp>
            <p:nvCxnSpPr>
              <p:cNvPr id="49" name="直接连接符 48"/>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4211" y="230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4211"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6773"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6773"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nvSpPr>
            <p:spPr>
              <a:xfrm>
                <a:off x="6773"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p:nvSpPr>
            <p:spPr>
              <a:xfrm>
                <a:off x="6773"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nvSpPr>
            <p:spPr>
              <a:xfrm>
                <a:off x="6773"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椭圆 60"/>
              <p:cNvSpPr/>
              <p:nvPr/>
            </p:nvSpPr>
            <p:spPr>
              <a:xfrm>
                <a:off x="923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椭圆 61"/>
              <p:cNvSpPr/>
              <p:nvPr/>
            </p:nvSpPr>
            <p:spPr>
              <a:xfrm>
                <a:off x="923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椭圆 62"/>
              <p:cNvSpPr/>
              <p:nvPr/>
            </p:nvSpPr>
            <p:spPr>
              <a:xfrm>
                <a:off x="923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椭圆 63"/>
              <p:cNvSpPr/>
              <p:nvPr/>
            </p:nvSpPr>
            <p:spPr>
              <a:xfrm>
                <a:off x="923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椭圆 64"/>
              <p:cNvSpPr/>
              <p:nvPr/>
            </p:nvSpPr>
            <p:spPr>
              <a:xfrm>
                <a:off x="1054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1054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1054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p:nvSpPr>
            <p:spPr>
              <a:xfrm>
                <a:off x="1054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椭圆 68"/>
              <p:cNvSpPr/>
              <p:nvPr/>
            </p:nvSpPr>
            <p:spPr>
              <a:xfrm>
                <a:off x="12451" y="184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椭圆 69"/>
              <p:cNvSpPr/>
              <p:nvPr/>
            </p:nvSpPr>
            <p:spPr>
              <a:xfrm>
                <a:off x="12451"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椭圆 70"/>
              <p:cNvSpPr/>
              <p:nvPr/>
            </p:nvSpPr>
            <p:spPr>
              <a:xfrm>
                <a:off x="12451"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椭圆 71"/>
              <p:cNvSpPr/>
              <p:nvPr/>
            </p:nvSpPr>
            <p:spPr>
              <a:xfrm>
                <a:off x="12451"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椭圆 72"/>
              <p:cNvSpPr/>
              <p:nvPr/>
            </p:nvSpPr>
            <p:spPr>
              <a:xfrm>
                <a:off x="12451"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椭圆 73"/>
              <p:cNvSpPr/>
              <p:nvPr/>
            </p:nvSpPr>
            <p:spPr>
              <a:xfrm>
                <a:off x="14743" y="321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椭圆 74"/>
              <p:cNvSpPr/>
              <p:nvPr/>
            </p:nvSpPr>
            <p:spPr>
              <a:xfrm>
                <a:off x="14743" y="4511"/>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椭圆 75"/>
              <p:cNvSpPr/>
              <p:nvPr/>
            </p:nvSpPr>
            <p:spPr>
              <a:xfrm>
                <a:off x="14743" y="5934"/>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7" name="直接箭头连接符 76"/>
            <p:cNvCxnSpPr>
              <a:stCxn id="55" idx="7"/>
              <a:endCxn id="56" idx="2"/>
            </p:cNvCxnSpPr>
            <p:nvPr/>
          </p:nvCxnSpPr>
          <p:spPr>
            <a:xfrm flipV="1">
              <a:off x="3155" y="6154"/>
              <a:ext cx="855" cy="122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56" idx="5"/>
              <a:endCxn id="63" idx="2"/>
            </p:cNvCxnSpPr>
            <p:nvPr/>
          </p:nvCxnSpPr>
          <p:spPr>
            <a:xfrm>
              <a:off x="4284" y="6267"/>
              <a:ext cx="811" cy="12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3" idx="7"/>
              <a:endCxn id="66" idx="2"/>
            </p:cNvCxnSpPr>
            <p:nvPr/>
          </p:nvCxnSpPr>
          <p:spPr>
            <a:xfrm flipV="1">
              <a:off x="5370" y="6942"/>
              <a:ext cx="302" cy="4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endCxn id="69" idx="2"/>
            </p:cNvCxnSpPr>
            <p:nvPr/>
          </p:nvCxnSpPr>
          <p:spPr>
            <a:xfrm flipV="1">
              <a:off x="5994" y="6154"/>
              <a:ext cx="519" cy="7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9" idx="6"/>
            </p:cNvCxnSpPr>
            <p:nvPr/>
          </p:nvCxnSpPr>
          <p:spPr>
            <a:xfrm>
              <a:off x="6835" y="6154"/>
              <a:ext cx="688" cy="11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524874" y="3821430"/>
            <a:ext cx="4386966" cy="2186149"/>
            <a:chOff x="1652" y="5993"/>
            <a:chExt cx="6909" cy="3443"/>
          </a:xfrm>
        </p:grpSpPr>
        <p:grpSp>
          <p:nvGrpSpPr>
            <p:cNvPr id="84" name="组合 83"/>
            <p:cNvGrpSpPr/>
            <p:nvPr/>
          </p:nvGrpSpPr>
          <p:grpSpPr>
            <a:xfrm>
              <a:off x="1652" y="5993"/>
              <a:ext cx="6909" cy="3443"/>
              <a:chOff x="1426" y="1849"/>
              <a:chExt cx="15672" cy="7819"/>
            </a:xfrm>
          </p:grpSpPr>
          <p:cxnSp>
            <p:nvCxnSpPr>
              <p:cNvPr id="85" name="直接箭头连接符 84"/>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212" y="8351"/>
                <a:ext cx="8604" cy="1317"/>
              </a:xfrm>
              <a:prstGeom prst="rect">
                <a:avLst/>
              </a:prstGeom>
              <a:noFill/>
            </p:spPr>
            <p:txBody>
              <a:bodyPr wrap="square" rtlCol="0">
                <a:spAutoFit/>
              </a:bodyPr>
              <a:p>
                <a:r>
                  <a:rPr lang="en-US" altLang="zh-CN"/>
                  <a:t>crank angle/ time</a:t>
                </a:r>
                <a:endParaRPr lang="en-US" altLang="zh-CN"/>
              </a:p>
            </p:txBody>
          </p:sp>
          <p:cxnSp>
            <p:nvCxnSpPr>
              <p:cNvPr id="88" name="直接连接符 87"/>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rot="10800000">
                <a:off x="1426" y="2909"/>
                <a:ext cx="1642" cy="4325"/>
              </a:xfrm>
              <a:prstGeom prst="rect">
                <a:avLst/>
              </a:prstGeom>
              <a:noFill/>
            </p:spPr>
            <p:txBody>
              <a:bodyPr vert="eaVert" wrap="square" rtlCol="0">
                <a:spAutoFit/>
              </a:bodyPr>
              <a:p>
                <a:r>
                  <a:rPr lang="en-US" altLang="zh-CN"/>
                  <a:t>deviation</a:t>
                </a:r>
                <a:endParaRPr lang="en-US" altLang="zh-CN"/>
              </a:p>
            </p:txBody>
          </p:sp>
          <p:cxnSp>
            <p:nvCxnSpPr>
              <p:cNvPr id="90" name="直接连接符 89"/>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211" y="230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a:off x="6773"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6773"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a:off x="6773"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6773"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923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235" y="363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nvSpPr>
            <p:spPr>
              <a:xfrm>
                <a:off x="923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10545" y="257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p:nvSpPr>
            <p:spPr>
              <a:xfrm>
                <a:off x="10545" y="489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a:off x="10545" y="607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a:off x="12451" y="2909"/>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a:off x="12451" y="416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a:off x="12451" y="5346"/>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a:off x="12451" y="6792"/>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a:off x="14743" y="3215"/>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椭圆 116"/>
              <p:cNvSpPr/>
              <p:nvPr/>
            </p:nvSpPr>
            <p:spPr>
              <a:xfrm>
                <a:off x="14743" y="5934"/>
                <a:ext cx="730" cy="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18" name="直接箭头连接符 117"/>
            <p:cNvCxnSpPr>
              <a:stCxn id="96" idx="7"/>
              <a:endCxn id="97" idx="2"/>
            </p:cNvCxnSpPr>
            <p:nvPr/>
          </p:nvCxnSpPr>
          <p:spPr>
            <a:xfrm flipV="1">
              <a:off x="3155" y="6154"/>
              <a:ext cx="855" cy="122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97" idx="5"/>
              <a:endCxn id="104" idx="2"/>
            </p:cNvCxnSpPr>
            <p:nvPr/>
          </p:nvCxnSpPr>
          <p:spPr>
            <a:xfrm>
              <a:off x="4284" y="6267"/>
              <a:ext cx="811" cy="12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104" idx="7"/>
              <a:endCxn id="107" idx="2"/>
            </p:cNvCxnSpPr>
            <p:nvPr/>
          </p:nvCxnSpPr>
          <p:spPr>
            <a:xfrm flipV="1">
              <a:off x="5370" y="6942"/>
              <a:ext cx="302" cy="4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110" idx="2"/>
            </p:cNvCxnSpPr>
            <p:nvPr/>
          </p:nvCxnSpPr>
          <p:spPr>
            <a:xfrm flipV="1">
              <a:off x="5994" y="6154"/>
              <a:ext cx="519" cy="7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110" idx="6"/>
            </p:cNvCxnSpPr>
            <p:nvPr/>
          </p:nvCxnSpPr>
          <p:spPr>
            <a:xfrm>
              <a:off x="6835" y="6154"/>
              <a:ext cx="688" cy="11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23" name="对象 122">
            <a:hlinkClick r:id="" action="ppaction://ole?verb="/>
          </p:cNvPr>
          <p:cNvGraphicFramePr>
            <a:graphicFrameLocks noChangeAspect="1"/>
          </p:cNvGraphicFramePr>
          <p:nvPr/>
        </p:nvGraphicFramePr>
        <p:xfrm>
          <a:off x="7229475" y="4627880"/>
          <a:ext cx="354330" cy="335915"/>
        </p:xfrm>
        <a:graphic>
          <a:graphicData uri="http://schemas.openxmlformats.org/presentationml/2006/ole">
            <mc:AlternateContent xmlns:mc="http://schemas.openxmlformats.org/markup-compatibility/2006">
              <mc:Choice xmlns:v="urn:schemas-microsoft-com:vml" Requires="v">
                <p:oleObj spid="_x0000_s1026" name="" r:id="rId3" imgW="241300" imgH="228600" progId="Equation.KSEE3">
                  <p:embed/>
                </p:oleObj>
              </mc:Choice>
              <mc:Fallback>
                <p:oleObj name="" r:id="rId3" imgW="241300" imgH="228600" progId="Equation.KSEE3">
                  <p:embed/>
                  <p:pic>
                    <p:nvPicPr>
                      <p:cNvPr id="0" name="图片 1025"/>
                      <p:cNvPicPr/>
                      <p:nvPr/>
                    </p:nvPicPr>
                    <p:blipFill>
                      <a:blip r:embed="rId4"/>
                      <a:stretch>
                        <a:fillRect/>
                      </a:stretch>
                    </p:blipFill>
                    <p:spPr>
                      <a:xfrm>
                        <a:off x="7229475" y="4627880"/>
                        <a:ext cx="354330" cy="335915"/>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7936865" y="3659505"/>
          <a:ext cx="373380" cy="335915"/>
        </p:xfrm>
        <a:graphic>
          <a:graphicData uri="http://schemas.openxmlformats.org/presentationml/2006/ole">
            <mc:AlternateContent xmlns:mc="http://schemas.openxmlformats.org/markup-compatibility/2006">
              <mc:Choice xmlns:v="urn:schemas-microsoft-com:vml" Requires="v">
                <p:oleObj spid="_x0000_s2" name="" r:id="rId5" imgW="254000" imgH="228600" progId="Equation.KSEE3">
                  <p:embed/>
                </p:oleObj>
              </mc:Choice>
              <mc:Fallback>
                <p:oleObj name="" r:id="rId5" imgW="254000" imgH="228600" progId="Equation.KSEE3">
                  <p:embed/>
                  <p:pic>
                    <p:nvPicPr>
                      <p:cNvPr id="0" name="图片 1025"/>
                      <p:cNvPicPr/>
                      <p:nvPr/>
                    </p:nvPicPr>
                    <p:blipFill>
                      <a:blip r:embed="rId6"/>
                      <a:stretch>
                        <a:fillRect/>
                      </a:stretch>
                    </p:blipFill>
                    <p:spPr>
                      <a:xfrm>
                        <a:off x="7936865" y="3659505"/>
                        <a:ext cx="373380" cy="335915"/>
                      </a:xfrm>
                      <a:prstGeom prst="rect">
                        <a:avLst/>
                      </a:prstGeom>
                    </p:spPr>
                  </p:pic>
                </p:oleObj>
              </mc:Fallback>
            </mc:AlternateContent>
          </a:graphicData>
        </a:graphic>
      </p:graphicFrame>
      <p:graphicFrame>
        <p:nvGraphicFramePr>
          <p:cNvPr id="125" name="对象 124">
            <a:hlinkClick r:id="" action="ppaction://ole?verb="/>
          </p:cNvPr>
          <p:cNvGraphicFramePr>
            <a:graphicFrameLocks noChangeAspect="1"/>
          </p:cNvGraphicFramePr>
          <p:nvPr/>
        </p:nvGraphicFramePr>
        <p:xfrm>
          <a:off x="8626475" y="4672965"/>
          <a:ext cx="373380" cy="335915"/>
        </p:xfrm>
        <a:graphic>
          <a:graphicData uri="http://schemas.openxmlformats.org/presentationml/2006/ole">
            <mc:AlternateContent xmlns:mc="http://schemas.openxmlformats.org/markup-compatibility/2006">
              <mc:Choice xmlns:v="urn:schemas-microsoft-com:vml" Requires="v">
                <p:oleObj spid="_x0000_s126" name="" r:id="rId7" imgW="254000" imgH="228600" progId="Equation.KSEE3">
                  <p:embed/>
                </p:oleObj>
              </mc:Choice>
              <mc:Fallback>
                <p:oleObj name="" r:id="rId7" imgW="254000" imgH="228600" progId="Equation.KSEE3">
                  <p:embed/>
                  <p:pic>
                    <p:nvPicPr>
                      <p:cNvPr id="0" name="图片 1025"/>
                      <p:cNvPicPr/>
                      <p:nvPr/>
                    </p:nvPicPr>
                    <p:blipFill>
                      <a:blip r:embed="rId8"/>
                      <a:stretch>
                        <a:fillRect/>
                      </a:stretch>
                    </p:blipFill>
                    <p:spPr>
                      <a:xfrm>
                        <a:off x="8626475" y="4672965"/>
                        <a:ext cx="373380" cy="335915"/>
                      </a:xfrm>
                      <a:prstGeom prst="rect">
                        <a:avLst/>
                      </a:prstGeom>
                    </p:spPr>
                  </p:pic>
                </p:oleObj>
              </mc:Fallback>
            </mc:AlternateContent>
          </a:graphicData>
        </a:graphic>
      </p:graphicFrame>
      <p:graphicFrame>
        <p:nvGraphicFramePr>
          <p:cNvPr id="127" name="对象 126">
            <a:hlinkClick r:id="" action="ppaction://ole?verb="/>
          </p:cNvPr>
          <p:cNvGraphicFramePr>
            <a:graphicFrameLocks noChangeAspect="1"/>
          </p:cNvGraphicFramePr>
          <p:nvPr/>
        </p:nvGraphicFramePr>
        <p:xfrm>
          <a:off x="8999855" y="4255770"/>
          <a:ext cx="373380" cy="335915"/>
        </p:xfrm>
        <a:graphic>
          <a:graphicData uri="http://schemas.openxmlformats.org/presentationml/2006/ole">
            <mc:AlternateContent xmlns:mc="http://schemas.openxmlformats.org/markup-compatibility/2006">
              <mc:Choice xmlns:v="urn:schemas-microsoft-com:vml" Requires="v">
                <p:oleObj spid="_x0000_s128" name="" r:id="rId9" imgW="254000" imgH="228600" progId="Equation.KSEE3">
                  <p:embed/>
                </p:oleObj>
              </mc:Choice>
              <mc:Fallback>
                <p:oleObj name="" r:id="rId9" imgW="254000" imgH="228600" progId="Equation.KSEE3">
                  <p:embed/>
                  <p:pic>
                    <p:nvPicPr>
                      <p:cNvPr id="0" name="图片 1025"/>
                      <p:cNvPicPr/>
                      <p:nvPr/>
                    </p:nvPicPr>
                    <p:blipFill>
                      <a:blip r:embed="rId10"/>
                      <a:stretch>
                        <a:fillRect/>
                      </a:stretch>
                    </p:blipFill>
                    <p:spPr>
                      <a:xfrm>
                        <a:off x="8999855" y="4255770"/>
                        <a:ext cx="373380" cy="335915"/>
                      </a:xfrm>
                      <a:prstGeom prst="rect">
                        <a:avLst/>
                      </a:prstGeom>
                    </p:spPr>
                  </p:pic>
                </p:oleObj>
              </mc:Fallback>
            </mc:AlternateContent>
          </a:graphicData>
        </a:graphic>
      </p:graphicFrame>
      <p:graphicFrame>
        <p:nvGraphicFramePr>
          <p:cNvPr id="129" name="对象 128">
            <a:hlinkClick r:id="" action="ppaction://ole?verb="/>
          </p:cNvPr>
          <p:cNvGraphicFramePr>
            <a:graphicFrameLocks noChangeAspect="1"/>
          </p:cNvGraphicFramePr>
          <p:nvPr/>
        </p:nvGraphicFramePr>
        <p:xfrm>
          <a:off x="9526270" y="3689350"/>
          <a:ext cx="373380" cy="335915"/>
        </p:xfrm>
        <a:graphic>
          <a:graphicData uri="http://schemas.openxmlformats.org/presentationml/2006/ole">
            <mc:AlternateContent xmlns:mc="http://schemas.openxmlformats.org/markup-compatibility/2006">
              <mc:Choice xmlns:v="urn:schemas-microsoft-com:vml" Requires="v">
                <p:oleObj spid="_x0000_s130" name="" r:id="rId11" imgW="254000" imgH="228600" progId="Equation.KSEE3">
                  <p:embed/>
                </p:oleObj>
              </mc:Choice>
              <mc:Fallback>
                <p:oleObj name="" r:id="rId11" imgW="254000" imgH="228600" progId="Equation.KSEE3">
                  <p:embed/>
                  <p:pic>
                    <p:nvPicPr>
                      <p:cNvPr id="0" name="图片 1025"/>
                      <p:cNvPicPr/>
                      <p:nvPr/>
                    </p:nvPicPr>
                    <p:blipFill>
                      <a:blip r:embed="rId12"/>
                      <a:stretch>
                        <a:fillRect/>
                      </a:stretch>
                    </p:blipFill>
                    <p:spPr>
                      <a:xfrm>
                        <a:off x="9526270" y="3689350"/>
                        <a:ext cx="373380" cy="335915"/>
                      </a:xfrm>
                      <a:prstGeom prst="rect">
                        <a:avLst/>
                      </a:prstGeom>
                    </p:spPr>
                  </p:pic>
                </p:oleObj>
              </mc:Fallback>
            </mc:AlternateContent>
          </a:graphicData>
        </a:graphic>
      </p:graphicFrame>
      <p:graphicFrame>
        <p:nvGraphicFramePr>
          <p:cNvPr id="131" name="对象 130">
            <a:hlinkClick r:id="" action="ppaction://ole?verb="/>
          </p:cNvPr>
          <p:cNvGraphicFramePr>
            <a:graphicFrameLocks noChangeAspect="1"/>
          </p:cNvGraphicFramePr>
          <p:nvPr/>
        </p:nvGraphicFramePr>
        <p:xfrm>
          <a:off x="10176510" y="4516755"/>
          <a:ext cx="453390" cy="408305"/>
        </p:xfrm>
        <a:graphic>
          <a:graphicData uri="http://schemas.openxmlformats.org/presentationml/2006/ole">
            <mc:AlternateContent xmlns:mc="http://schemas.openxmlformats.org/markup-compatibility/2006">
              <mc:Choice xmlns:v="urn:schemas-microsoft-com:vml" Requires="v">
                <p:oleObj spid="_x0000_s132" name="" r:id="rId13" imgW="373380" imgH="335915" progId="Equation.KSEE3">
                  <p:embed/>
                </p:oleObj>
              </mc:Choice>
              <mc:Fallback>
                <p:oleObj name="" r:id="rId13" imgW="373380" imgH="335915" progId="Equation.KSEE3">
                  <p:embed/>
                  <p:pic>
                    <p:nvPicPr>
                      <p:cNvPr id="0" name="图片 1025"/>
                      <p:cNvPicPr/>
                      <p:nvPr/>
                    </p:nvPicPr>
                    <p:blipFill>
                      <a:blip r:embed="rId14"/>
                      <a:stretch>
                        <a:fillRect/>
                      </a:stretch>
                    </p:blipFill>
                    <p:spPr>
                      <a:xfrm>
                        <a:off x="10176510" y="4516755"/>
                        <a:ext cx="453390" cy="408305"/>
                      </a:xfrm>
                      <a:prstGeom prst="rect">
                        <a:avLst/>
                      </a:prstGeom>
                    </p:spPr>
                  </p:pic>
                </p:oleObj>
              </mc:Fallback>
            </mc:AlternateContent>
          </a:graphicData>
        </a:graphic>
      </p:graphicFrame>
      <p:sp>
        <p:nvSpPr>
          <p:cNvPr id="156" name="右箭头 155"/>
          <p:cNvSpPr/>
          <p:nvPr/>
        </p:nvSpPr>
        <p:spPr>
          <a:xfrm>
            <a:off x="5357495" y="3907155"/>
            <a:ext cx="979170" cy="4857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60070" y="6009005"/>
            <a:ext cx="10317480" cy="368300"/>
          </a:xfrm>
          <a:prstGeom prst="rect">
            <a:avLst/>
          </a:prstGeom>
          <a:noFill/>
        </p:spPr>
        <p:txBody>
          <a:bodyPr wrap="none" rtlCol="0">
            <a:spAutoFit/>
          </a:bodyPr>
          <a:p>
            <a:pPr algn="l"/>
            <a:r>
              <a:rPr lang="en-US" altLang="zh-CN">
                <a:sym typeface="+mn-ea"/>
              </a:rPr>
              <a:t>-The significance of </a:t>
            </a:r>
            <a:r>
              <a:rPr lang="en-US" altLang="zh-CN" b="1">
                <a:sym typeface="+mn-ea"/>
              </a:rPr>
              <a:t>H</a:t>
            </a:r>
            <a:r>
              <a:rPr lang="en-US" altLang="zh-CN">
                <a:sym typeface="+mn-ea"/>
              </a:rPr>
              <a:t>: </a:t>
            </a:r>
            <a:r>
              <a:rPr lang="en-US" altLang="zh-CN" b="1">
                <a:sym typeface="+mn-ea"/>
              </a:rPr>
              <a:t>H </a:t>
            </a:r>
            <a:r>
              <a:rPr lang="en-US" altLang="zh-CN">
                <a:sym typeface="+mn-ea"/>
              </a:rPr>
              <a:t>contains the deviation information of all the cycles in a much reduced order </a:t>
            </a:r>
            <a:endParaRPr lang="zh-CN" altLang="en-US"/>
          </a:p>
        </p:txBody>
      </p:sp>
    </p:spTree>
    <p:custDataLst>
      <p:tags r:id="rId1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Possible ways to investigate H</a:t>
            </a:r>
            <a:endParaRPr lang="en-US" altLang="zh-CN"/>
          </a:p>
        </p:txBody>
      </p:sp>
      <p:sp>
        <p:nvSpPr>
          <p:cNvPr id="3" name="内容占位符 2"/>
          <p:cNvSpPr>
            <a:spLocks noGrp="1"/>
          </p:cNvSpPr>
          <p:nvPr>
            <p:ph idx="1"/>
          </p:nvPr>
        </p:nvSpPr>
        <p:spPr/>
        <p:txBody>
          <a:bodyPr/>
          <a:p>
            <a:r>
              <a:rPr lang="en-US" altLang="zh-CN"/>
              <a:t>Just plot every or some of the row of </a:t>
            </a:r>
            <a:r>
              <a:rPr lang="en-US" altLang="zh-CN" b="1"/>
              <a:t>H</a:t>
            </a:r>
            <a:r>
              <a:rPr lang="en-US" altLang="zh-CN"/>
              <a:t>.</a:t>
            </a:r>
            <a:endParaRPr lang="en-US" altLang="zh-CN"/>
          </a:p>
          <a:p>
            <a:pPr marL="685800" lvl="1" indent="-228600">
              <a:buFont typeface="Arial" panose="020B0604020202020204" pitchFamily="34" charset="0"/>
              <a:buChar char="•"/>
            </a:pPr>
            <a:r>
              <a:rPr lang="en-US" altLang="zh-CN">
                <a:solidFill>
                  <a:schemeClr val="tx1">
                    <a:lumMod val="75000"/>
                    <a:lumOff val="25000"/>
                  </a:schemeClr>
                </a:solidFill>
              </a:rPr>
              <a:t>For example:</a:t>
            </a: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endParaRPr lang="en-US" altLang="zh-CN">
              <a:solidFill>
                <a:schemeClr val="tx1">
                  <a:lumMod val="75000"/>
                  <a:lumOff val="25000"/>
                </a:schemeClr>
              </a:solidFill>
            </a:endParaRPr>
          </a:p>
          <a:p>
            <a:pPr marL="685800" lvl="1" indent="-228600">
              <a:buFont typeface="Arial" panose="020B0604020202020204" pitchFamily="34" charset="0"/>
              <a:buChar char="•"/>
            </a:pPr>
            <a:r>
              <a:rPr lang="en-US" altLang="zh-CN">
                <a:solidFill>
                  <a:schemeClr val="tx1">
                    <a:lumMod val="75000"/>
                    <a:lumOff val="25000"/>
                  </a:schemeClr>
                </a:solidFill>
              </a:rPr>
              <a:t>It may show the rough tendency of evolution, but may be too busy when number of cycles increase</a:t>
            </a:r>
            <a:endParaRPr lang="en-US" altLang="zh-CN">
              <a:solidFill>
                <a:schemeClr val="tx1">
                  <a:lumMod val="75000"/>
                  <a:lumOff val="25000"/>
                </a:schemeClr>
              </a:solidFill>
            </a:endParaRPr>
          </a:p>
        </p:txBody>
      </p:sp>
      <p:grpSp>
        <p:nvGrpSpPr>
          <p:cNvPr id="34" name="组合 33"/>
          <p:cNvGrpSpPr/>
          <p:nvPr/>
        </p:nvGrpSpPr>
        <p:grpSpPr>
          <a:xfrm>
            <a:off x="3464560" y="1958975"/>
            <a:ext cx="6489700" cy="3049270"/>
            <a:chOff x="7490" y="3626"/>
            <a:chExt cx="10220" cy="4802"/>
          </a:xfrm>
        </p:grpSpPr>
        <p:grpSp>
          <p:nvGrpSpPr>
            <p:cNvPr id="78" name="组合 77"/>
            <p:cNvGrpSpPr/>
            <p:nvPr/>
          </p:nvGrpSpPr>
          <p:grpSpPr>
            <a:xfrm>
              <a:off x="7490" y="3626"/>
              <a:ext cx="10221" cy="4802"/>
              <a:chOff x="1999" y="1849"/>
              <a:chExt cx="15099" cy="7396"/>
            </a:xfrm>
          </p:grpSpPr>
          <p:sp>
            <p:nvSpPr>
              <p:cNvPr id="91" name="椭圆 90"/>
              <p:cNvSpPr/>
              <p:nvPr/>
            </p:nvSpPr>
            <p:spPr>
              <a:xfrm>
                <a:off x="6773"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9" name="直接箭头连接符 78"/>
              <p:cNvCxnSpPr/>
              <p:nvPr/>
            </p:nvCxnSpPr>
            <p:spPr>
              <a:xfrm flipV="1">
                <a:off x="3068" y="1906"/>
                <a:ext cx="0" cy="63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3068" y="8238"/>
                <a:ext cx="1403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8290" y="8352"/>
                <a:ext cx="4525" cy="893"/>
              </a:xfrm>
              <a:prstGeom prst="rect">
                <a:avLst/>
              </a:prstGeom>
              <a:noFill/>
            </p:spPr>
            <p:txBody>
              <a:bodyPr wrap="square" rtlCol="0">
                <a:spAutoFit/>
              </a:bodyPr>
              <a:p>
                <a:r>
                  <a:rPr lang="en-US" altLang="zh-CN"/>
                  <a:t>crank angle/ time</a:t>
                </a:r>
                <a:endParaRPr lang="en-US" altLang="zh-CN"/>
              </a:p>
            </p:txBody>
          </p:sp>
          <p:cxnSp>
            <p:nvCxnSpPr>
              <p:cNvPr id="82" name="直接连接符 81"/>
              <p:cNvCxnSpPr/>
              <p:nvPr/>
            </p:nvCxnSpPr>
            <p:spPr>
              <a:xfrm flipV="1">
                <a:off x="4576"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rot="10800000">
                <a:off x="1999" y="2909"/>
                <a:ext cx="1069" cy="4325"/>
              </a:xfrm>
              <a:prstGeom prst="rect">
                <a:avLst/>
              </a:prstGeom>
              <a:noFill/>
            </p:spPr>
            <p:txBody>
              <a:bodyPr vert="eaVert" wrap="square" rtlCol="0">
                <a:spAutoFit/>
              </a:bodyPr>
              <a:p>
                <a:r>
                  <a:rPr lang="en-US" altLang="zh-CN"/>
                  <a:t>Deviation</a:t>
                </a:r>
                <a:endParaRPr lang="en-US" altLang="zh-CN"/>
              </a:p>
            </p:txBody>
          </p:sp>
          <p:cxnSp>
            <p:nvCxnSpPr>
              <p:cNvPr id="84" name="直接连接符 83"/>
              <p:cNvCxnSpPr/>
              <p:nvPr/>
            </p:nvCxnSpPr>
            <p:spPr>
              <a:xfrm flipV="1">
                <a:off x="713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960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0910"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816" y="1884"/>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15108" y="1849"/>
                <a:ext cx="0" cy="6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211" y="230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椭圆 89"/>
              <p:cNvSpPr/>
              <p:nvPr/>
            </p:nvSpPr>
            <p:spPr>
              <a:xfrm>
                <a:off x="4211"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6773"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椭圆 92"/>
              <p:cNvSpPr/>
              <p:nvPr/>
            </p:nvSpPr>
            <p:spPr>
              <a:xfrm>
                <a:off x="6773"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a:off x="6773"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a:off x="6773"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a:off x="923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a:off x="923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a:off x="923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a:off x="923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a:off x="10545" y="257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10545" y="363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10545" y="489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10545" y="607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nvSpPr>
            <p:spPr>
              <a:xfrm>
                <a:off x="12451" y="184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nvSpPr>
            <p:spPr>
              <a:xfrm>
                <a:off x="12451" y="2909"/>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12451" y="416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12451" y="5346"/>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p:nvSpPr>
            <p:spPr>
              <a:xfrm>
                <a:off x="12451" y="6792"/>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a:off x="14743" y="3215"/>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a:off x="14743" y="4511"/>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a:off x="14743" y="5934"/>
                <a:ext cx="730" cy="730"/>
              </a:xfrm>
              <a:prstGeom prst="ellips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4" name="直接连接符 3"/>
            <p:cNvCxnSpPr>
              <a:stCxn id="91" idx="2"/>
            </p:cNvCxnSpPr>
            <p:nvPr/>
          </p:nvCxnSpPr>
          <p:spPr>
            <a:xfrm flipH="1">
              <a:off x="9481" y="3863"/>
              <a:ext cx="1240" cy="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92" idx="2"/>
              <a:endCxn id="89" idx="6"/>
            </p:cNvCxnSpPr>
            <p:nvPr/>
          </p:nvCxnSpPr>
          <p:spPr>
            <a:xfrm flipH="1" flipV="1">
              <a:off x="9481" y="4159"/>
              <a:ext cx="1240" cy="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93" idx="1"/>
            </p:cNvCxnSpPr>
            <p:nvPr/>
          </p:nvCxnSpPr>
          <p:spPr>
            <a:xfrm flipH="1" flipV="1">
              <a:off x="9513" y="4168"/>
              <a:ext cx="1280" cy="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94" idx="1"/>
            </p:cNvCxnSpPr>
            <p:nvPr/>
          </p:nvCxnSpPr>
          <p:spPr>
            <a:xfrm flipH="1" flipV="1">
              <a:off x="9499" y="4183"/>
              <a:ext cx="1294" cy="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95" idx="1"/>
            </p:cNvCxnSpPr>
            <p:nvPr/>
          </p:nvCxnSpPr>
          <p:spPr>
            <a:xfrm flipH="1" flipV="1">
              <a:off x="9470" y="4253"/>
              <a:ext cx="1323" cy="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91" idx="2"/>
              <a:endCxn id="90" idx="7"/>
            </p:cNvCxnSpPr>
            <p:nvPr/>
          </p:nvCxnSpPr>
          <p:spPr>
            <a:xfrm flipH="1">
              <a:off x="9409" y="3863"/>
              <a:ext cx="1312" cy="1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92" idx="2"/>
            </p:cNvCxnSpPr>
            <p:nvPr/>
          </p:nvCxnSpPr>
          <p:spPr>
            <a:xfrm flipH="1">
              <a:off x="9400" y="4551"/>
              <a:ext cx="1321" cy="1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3" idx="1"/>
              <a:endCxn id="90" idx="7"/>
            </p:cNvCxnSpPr>
            <p:nvPr/>
          </p:nvCxnSpPr>
          <p:spPr>
            <a:xfrm flipH="1">
              <a:off x="9409" y="5199"/>
              <a:ext cx="1384" cy="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4" idx="1"/>
            </p:cNvCxnSpPr>
            <p:nvPr/>
          </p:nvCxnSpPr>
          <p:spPr>
            <a:xfrm flipH="1" flipV="1">
              <a:off x="9428" y="5705"/>
              <a:ext cx="1365" cy="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5" idx="1"/>
            </p:cNvCxnSpPr>
            <p:nvPr/>
          </p:nvCxnSpPr>
          <p:spPr>
            <a:xfrm flipH="1" flipV="1">
              <a:off x="9442" y="5676"/>
              <a:ext cx="1351" cy="1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6" idx="2"/>
            </p:cNvCxnSpPr>
            <p:nvPr/>
          </p:nvCxnSpPr>
          <p:spPr>
            <a:xfrm flipH="1" flipV="1">
              <a:off x="11215" y="3898"/>
              <a:ext cx="1173" cy="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96" idx="2"/>
            </p:cNvCxnSpPr>
            <p:nvPr/>
          </p:nvCxnSpPr>
          <p:spPr>
            <a:xfrm flipH="1">
              <a:off x="11215" y="4337"/>
              <a:ext cx="1173" cy="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15" y="5117"/>
              <a:ext cx="1173" cy="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9" idx="1"/>
            </p:cNvCxnSpPr>
            <p:nvPr/>
          </p:nvCxnSpPr>
          <p:spPr>
            <a:xfrm flipH="1" flipV="1">
              <a:off x="11215" y="6078"/>
              <a:ext cx="1245" cy="3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8" idx="3"/>
              <a:endCxn id="95" idx="6"/>
            </p:cNvCxnSpPr>
            <p:nvPr/>
          </p:nvCxnSpPr>
          <p:spPr>
            <a:xfrm flipH="1">
              <a:off x="11215" y="6008"/>
              <a:ext cx="1245" cy="1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2" idx="1"/>
              <a:endCxn id="96" idx="5"/>
            </p:cNvCxnSpPr>
            <p:nvPr/>
          </p:nvCxnSpPr>
          <p:spPr>
            <a:xfrm flipH="1" flipV="1">
              <a:off x="12810" y="4505"/>
              <a:ext cx="537" cy="11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3" idx="1"/>
            </p:cNvCxnSpPr>
            <p:nvPr/>
          </p:nvCxnSpPr>
          <p:spPr>
            <a:xfrm flipH="1" flipV="1">
              <a:off x="12810" y="5162"/>
              <a:ext cx="537" cy="1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0" idx="2"/>
            </p:cNvCxnSpPr>
            <p:nvPr/>
          </p:nvCxnSpPr>
          <p:spPr>
            <a:xfrm flipH="1">
              <a:off x="12882" y="4337"/>
              <a:ext cx="393" cy="1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2900" y="6602"/>
              <a:ext cx="37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5" idx="3"/>
            </p:cNvCxnSpPr>
            <p:nvPr/>
          </p:nvCxnSpPr>
          <p:spPr>
            <a:xfrm flipH="1" flipV="1">
              <a:off x="13769" y="4396"/>
              <a:ext cx="869" cy="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4" idx="2"/>
            </p:cNvCxnSpPr>
            <p:nvPr/>
          </p:nvCxnSpPr>
          <p:spPr>
            <a:xfrm flipH="1">
              <a:off x="13769" y="3863"/>
              <a:ext cx="796" cy="1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8" idx="2"/>
            </p:cNvCxnSpPr>
            <p:nvPr/>
          </p:nvCxnSpPr>
          <p:spPr>
            <a:xfrm flipH="1" flipV="1">
              <a:off x="13769" y="5828"/>
              <a:ext cx="796" cy="1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6" idx="2"/>
            </p:cNvCxnSpPr>
            <p:nvPr/>
          </p:nvCxnSpPr>
          <p:spPr>
            <a:xfrm flipH="1">
              <a:off x="13769" y="5367"/>
              <a:ext cx="796" cy="11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07" idx="3"/>
              <a:endCxn id="102" idx="7"/>
            </p:cNvCxnSpPr>
            <p:nvPr/>
          </p:nvCxnSpPr>
          <p:spPr>
            <a:xfrm flipH="1" flipV="1">
              <a:off x="13697" y="5673"/>
              <a:ext cx="941" cy="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9" idx="1"/>
            </p:cNvCxnSpPr>
            <p:nvPr/>
          </p:nvCxnSpPr>
          <p:spPr>
            <a:xfrm flipH="1" flipV="1">
              <a:off x="15059" y="3922"/>
              <a:ext cx="1130" cy="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1" idx="2"/>
            </p:cNvCxnSpPr>
            <p:nvPr/>
          </p:nvCxnSpPr>
          <p:spPr>
            <a:xfrm flipH="1" flipV="1">
              <a:off x="15059" y="4602"/>
              <a:ext cx="1058" cy="19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0" idx="2"/>
            </p:cNvCxnSpPr>
            <p:nvPr/>
          </p:nvCxnSpPr>
          <p:spPr>
            <a:xfrm flipH="1" flipV="1">
              <a:off x="15059" y="5306"/>
              <a:ext cx="1058" cy="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0" idx="2"/>
            </p:cNvCxnSpPr>
            <p:nvPr/>
          </p:nvCxnSpPr>
          <p:spPr>
            <a:xfrm flipH="1">
              <a:off x="15059" y="5591"/>
              <a:ext cx="1058" cy="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059" y="6515"/>
              <a:ext cx="1058" cy="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Possible ways to investigate H</a:t>
            </a:r>
            <a:endParaRPr lang="en-US" altLang="zh-CN"/>
          </a:p>
        </p:txBody>
      </p:sp>
      <p:sp>
        <p:nvSpPr>
          <p:cNvPr id="3" name="内容占位符 2"/>
          <p:cNvSpPr>
            <a:spLocks noGrp="1"/>
          </p:cNvSpPr>
          <p:nvPr>
            <p:ph idx="1"/>
          </p:nvPr>
        </p:nvSpPr>
        <p:spPr/>
        <p:txBody>
          <a:bodyPr/>
          <a:p>
            <a:pPr marL="0" indent="0">
              <a:buNone/>
            </a:pPr>
            <a:r>
              <a:rPr lang="en-US" altLang="zh-CN"/>
              <a:t>-sum up every row of </a:t>
            </a:r>
            <a:r>
              <a:rPr lang="en-US" altLang="zh-CN" b="1"/>
              <a:t>H</a:t>
            </a:r>
            <a:r>
              <a:rPr lang="en-US" altLang="zh-CN"/>
              <a:t> to investigate the total deviation of every cycle. Associate every cycle with one value of deviation. The highest and lowest deviation cycles can be separated. High and low deviation cycles can be separated.</a:t>
            </a:r>
            <a:endParaRPr lang="en-US" altLang="zh-CN"/>
          </a:p>
          <a:p>
            <a:r>
              <a:rPr lang="en-US" altLang="zh-CN"/>
              <a:t>An example is shown below:</a:t>
            </a:r>
            <a:endParaRPr lang="en-US" altLang="zh-CN"/>
          </a:p>
        </p:txBody>
      </p:sp>
      <p:sp>
        <p:nvSpPr>
          <p:cNvPr id="13" name="文本框 12"/>
          <p:cNvSpPr txBox="1"/>
          <p:nvPr/>
        </p:nvSpPr>
        <p:spPr>
          <a:xfrm>
            <a:off x="7143750" y="2719705"/>
            <a:ext cx="3215640" cy="368300"/>
          </a:xfrm>
          <a:prstGeom prst="rect">
            <a:avLst/>
          </a:prstGeom>
          <a:noFill/>
        </p:spPr>
        <p:txBody>
          <a:bodyPr wrap="square" rtlCol="0">
            <a:spAutoFit/>
          </a:bodyPr>
          <a:p>
            <a:r>
              <a:rPr lang="en-US" altLang="zh-CN"/>
              <a:t>highest deviation cycle</a:t>
            </a:r>
            <a:endParaRPr lang="en-US" altLang="zh-CN"/>
          </a:p>
        </p:txBody>
      </p:sp>
      <p:grpSp>
        <p:nvGrpSpPr>
          <p:cNvPr id="4" name="组合 3"/>
          <p:cNvGrpSpPr/>
          <p:nvPr/>
        </p:nvGrpSpPr>
        <p:grpSpPr>
          <a:xfrm>
            <a:off x="3658870" y="3080385"/>
            <a:ext cx="8368665" cy="3616325"/>
            <a:chOff x="1765" y="2872"/>
            <a:chExt cx="15840" cy="7730"/>
          </a:xfrm>
        </p:grpSpPr>
        <p:pic>
          <p:nvPicPr>
            <p:cNvPr id="9" name="图片 8" descr="deviation study"/>
            <p:cNvPicPr>
              <a:picLocks noChangeAspect="1"/>
            </p:cNvPicPr>
            <p:nvPr/>
          </p:nvPicPr>
          <p:blipFill>
            <a:blip r:embed="rId1"/>
            <a:stretch>
              <a:fillRect/>
            </a:stretch>
          </p:blipFill>
          <p:spPr>
            <a:xfrm>
              <a:off x="1765" y="2872"/>
              <a:ext cx="15840" cy="7730"/>
            </a:xfrm>
            <a:prstGeom prst="rect">
              <a:avLst/>
            </a:prstGeom>
          </p:spPr>
        </p:pic>
        <p:cxnSp>
          <p:nvCxnSpPr>
            <p:cNvPr id="10" name="直接箭头连接符 9"/>
            <p:cNvCxnSpPr/>
            <p:nvPr/>
          </p:nvCxnSpPr>
          <p:spPr>
            <a:xfrm flipH="1" flipV="1">
              <a:off x="1916" y="4268"/>
              <a:ext cx="1608" cy="192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303" y="2888"/>
              <a:ext cx="3058" cy="99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250" y="8895"/>
              <a:ext cx="3940" cy="3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7143750" y="5789930"/>
            <a:ext cx="2447290" cy="368300"/>
          </a:xfrm>
          <a:prstGeom prst="rect">
            <a:avLst/>
          </a:prstGeom>
          <a:noFill/>
        </p:spPr>
        <p:txBody>
          <a:bodyPr wrap="square" rtlCol="0">
            <a:spAutoFit/>
          </a:bodyPr>
          <a:p>
            <a:r>
              <a:rPr lang="en-US" altLang="zh-CN"/>
              <a:t>lowest deviation cycle</a:t>
            </a:r>
            <a:endParaRPr lang="en-US" altLang="zh-CN"/>
          </a:p>
        </p:txBody>
      </p:sp>
      <p:sp>
        <p:nvSpPr>
          <p:cNvPr id="5" name="文本框 4"/>
          <p:cNvSpPr txBox="1"/>
          <p:nvPr/>
        </p:nvSpPr>
        <p:spPr>
          <a:xfrm>
            <a:off x="2197735" y="2719705"/>
            <a:ext cx="3035935" cy="922020"/>
          </a:xfrm>
          <a:prstGeom prst="rect">
            <a:avLst/>
          </a:prstGeom>
          <a:noFill/>
        </p:spPr>
        <p:txBody>
          <a:bodyPr wrap="square" rtlCol="0">
            <a:spAutoFit/>
          </a:bodyPr>
          <a:p>
            <a:r>
              <a:rPr lang="en-US" altLang="zh-CN"/>
              <a:t>A self-decided boundary to separate high and low deviation cycles</a:t>
            </a:r>
            <a:endParaRPr lang="en-US" altLang="zh-CN"/>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5.xml><?xml version="1.0" encoding="utf-8"?>
<p:tagLst xmlns:p="http://schemas.openxmlformats.org/presentationml/2006/main">
  <p:tag name="KSO_WM_BEAUTIFY_FLAG" val="#wm#"/>
  <p:tag name="KSO_WM_TEMPLATE_CATEGORY" val="custom"/>
  <p:tag name="KSO_WM_TEMPLATE_INDEX" val="20187308"/>
</p:tagLst>
</file>

<file path=ppt/tags/tag66.xml><?xml version="1.0" encoding="utf-8"?>
<p:tagLst xmlns:p="http://schemas.openxmlformats.org/presentationml/2006/main">
  <p:tag name="KSO_WM_BEAUTIFY_FLAG" val="#wm#"/>
  <p:tag name="KSO_WM_TEMPLATE_CATEGORY" val="custom"/>
  <p:tag name="KSO_WM_TEMPLATE_INDEX" val="20187308"/>
</p:tagLst>
</file>

<file path=ppt/tags/tag67.xml><?xml version="1.0" encoding="utf-8"?>
<p:tagLst xmlns:p="http://schemas.openxmlformats.org/presentationml/2006/main">
  <p:tag name="KSO_WM_BEAUTIFY_FLAG" val="#wm#"/>
  <p:tag name="KSO_WM_TEMPLATE_CATEGORY" val="custom"/>
  <p:tag name="KSO_WM_TEMPLATE_INDEX" val="20187308"/>
</p:tagLst>
</file>

<file path=ppt/tags/tag68.xml><?xml version="1.0" encoding="utf-8"?>
<p:tagLst xmlns:p="http://schemas.openxmlformats.org/presentationml/2006/main">
  <p:tag name="KSO_WM_BEAUTIFY_FLAG" val="#wm#"/>
  <p:tag name="KSO_WM_TEMPLATE_CATEGORY" val="custom"/>
  <p:tag name="KSO_WM_TEMPLATE_INDEX" val="20187308"/>
</p:tagLst>
</file>

<file path=ppt/tags/tag69.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Lst>
</file>

<file path=ppt/tags/tag71.xml><?xml version="1.0" encoding="utf-8"?>
<p:tagLst xmlns:p="http://schemas.openxmlformats.org/presentationml/2006/main">
  <p:tag name="KSO_WM_BEAUTIFY_FLAG" val="#wm#"/>
  <p:tag name="KSO_WM_TEMPLATE_CATEGORY" val="custom"/>
  <p:tag name="KSO_WM_TEMPLATE_INDEX" val="20187308"/>
</p:tagLst>
</file>

<file path=ppt/tags/tag72.xml><?xml version="1.0" encoding="utf-8"?>
<p:tagLst xmlns:p="http://schemas.openxmlformats.org/presentationml/2006/main">
  <p:tag name="KSO_WM_BEAUTIFY_FLAG" val="#wm#"/>
  <p:tag name="KSO_WM_TEMPLATE_CATEGORY" val="custom"/>
  <p:tag name="KSO_WM_TEMPLATE_INDEX" val="20187308"/>
</p:tagLst>
</file>

<file path=ppt/tags/tag73.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BEAUTIFY_FLAG" val="#wm#"/>
  <p:tag name="KSO_WM_TEMPLATE_CATEGORY" val="custom"/>
  <p:tag name="KSO_WM_TEMPLATE_INDEX" val="20187308"/>
</p:tagLst>
</file>

<file path=ppt/tags/tag76.xml><?xml version="1.0" encoding="utf-8"?>
<p:tagLst xmlns:p="http://schemas.openxmlformats.org/presentationml/2006/main">
  <p:tag name="KSO_WM_BEAUTIFY_FLAG" val="#wm#"/>
  <p:tag name="KSO_WM_TEMPLATE_CATEGORY" val="custom"/>
  <p:tag name="KSO_WM_TEMPLATE_INDEX" val="20187308"/>
</p:tagLst>
</file>

<file path=ppt/tags/tag77.xml><?xml version="1.0" encoding="utf-8"?>
<p:tagLst xmlns:p="http://schemas.openxmlformats.org/presentationml/2006/main">
  <p:tag name="KSO_WM_BEAUTIFY_FLAG" val="#wm#"/>
  <p:tag name="KSO_WM_TEMPLATE_CATEGORY" val="custom"/>
  <p:tag name="KSO_WM_TEMPLATE_INDEX" val="20187308"/>
</p:tagLst>
</file>

<file path=ppt/tags/tag78.xml><?xml version="1.0" encoding="utf-8"?>
<p:tagLst xmlns:p="http://schemas.openxmlformats.org/presentationml/2006/main">
  <p:tag name="KSO_WM_BEAUTIFY_FLAG" val="#wm#"/>
  <p:tag name="KSO_WM_TEMPLATE_CATEGORY" val="custom"/>
  <p:tag name="KSO_WM_TEMPLATE_INDEX" val="20187308"/>
</p:tagLst>
</file>

<file path=ppt/tags/tag79.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BEAUTIFY_FLAG" val="#wm#"/>
  <p:tag name="KSO_WM_TEMPLATE_CATEGORY" val="custom"/>
  <p:tag name="KSO_WM_TEMPLATE_INDEX" val="20187308"/>
</p:tagLst>
</file>

<file path=ppt/tags/tag83.xml><?xml version="1.0" encoding="utf-8"?>
<p:tagLst xmlns:p="http://schemas.openxmlformats.org/presentationml/2006/main">
  <p:tag name="KSO_WM_BEAUTIFY_FLAG" val="#wm#"/>
  <p:tag name="KSO_WM_TEMPLATE_CATEGORY" val="custom"/>
  <p:tag name="KSO_WM_TEMPLATE_INDEX" val="20187308"/>
</p:tagLst>
</file>

<file path=ppt/tags/tag84.xml><?xml version="1.0" encoding="utf-8"?>
<p:tagLst xmlns:p="http://schemas.openxmlformats.org/presentationml/2006/main">
  <p:tag name="KSO_WM_BEAUTIFY_FLAG" val="#wm#"/>
  <p:tag name="KSO_WM_TEMPLATE_CATEGORY" val="custom"/>
  <p:tag name="KSO_WM_TEMPLATE_INDEX" val="20187308"/>
</p:tagLst>
</file>

<file path=ppt/tags/tag85.xml><?xml version="1.0" encoding="utf-8"?>
<p:tagLst xmlns:p="http://schemas.openxmlformats.org/presentationml/2006/main">
  <p:tag name="KSO_WM_BEAUTIFY_FLAG" val="#wm#"/>
  <p:tag name="KSO_WM_TEMPLATE_CATEGORY" val="custom"/>
  <p:tag name="KSO_WM_TEMPLATE_INDEX" val="20187308"/>
</p:tagLst>
</file>

<file path=ppt/tags/tag86.xml><?xml version="1.0" encoding="utf-8"?>
<p:tagLst xmlns:p="http://schemas.openxmlformats.org/presentationml/2006/main">
  <p:tag name="KSO_WM_BEAUTIFY_FLAG" val="#wm#"/>
  <p:tag name="KSO_WM_TEMPLATE_CATEGORY" val="custom"/>
  <p:tag name="KSO_WM_TEMPLATE_INDEX" val="20187308"/>
</p:tagLst>
</file>

<file path=ppt/tags/tag87.xml><?xml version="1.0" encoding="utf-8"?>
<p:tagLst xmlns:p="http://schemas.openxmlformats.org/presentationml/2006/main">
  <p:tag name="KSO_WM_BEAUTIFY_FLAG" val="#wm#"/>
  <p:tag name="KSO_WM_TEMPLATE_CATEGORY" val="custom"/>
  <p:tag name="KSO_WM_TEMPLATE_INDEX" val="20187308"/>
</p:tagLst>
</file>

<file path=ppt/tags/tag88.xml><?xml version="1.0" encoding="utf-8"?>
<p:tagLst xmlns:p="http://schemas.openxmlformats.org/presentationml/2006/main">
  <p:tag name="KSO_WM_BEAUTIFY_FLAG" val="#wm#"/>
  <p:tag name="KSO_WM_TEMPLATE_CATEGORY" val="custom"/>
  <p:tag name="KSO_WM_TEMPLATE_INDEX" val="20187308"/>
</p:tagLst>
</file>

<file path=ppt/tags/tag89.xml><?xml version="1.0" encoding="utf-8"?>
<p:tagLst xmlns:p="http://schemas.openxmlformats.org/presentationml/2006/main">
  <p:tag name="KSO_WM_MEDIACOVER_FLAG"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187308"/>
</p:tagLst>
</file>

<file path=ppt/tags/tag91.xml><?xml version="1.0" encoding="utf-8"?>
<p:tagLst xmlns:p="http://schemas.openxmlformats.org/presentationml/2006/main">
  <p:tag name="KSO_WM_BEAUTIFY_FLAG" val="#wm#"/>
  <p:tag name="KSO_WM_TEMPLATE_CATEGORY" val="custom"/>
  <p:tag name="KSO_WM_TEMPLATE_INDEX" val="20187308"/>
</p:tagLst>
</file>

<file path=ppt/tags/tag92.xml><?xml version="1.0" encoding="utf-8"?>
<p:tagLst xmlns:p="http://schemas.openxmlformats.org/presentationml/2006/main">
  <p:tag name="KSO_WM_BEAUTIFY_FLAG" val="#wm#"/>
  <p:tag name="KSO_WM_TEMPLATE_CATEGORY" val="custom"/>
  <p:tag name="KSO_WM_TEMPLATE_INDEX" val="20187308"/>
</p:tagLst>
</file>

<file path=ppt/tags/tag93.xml><?xml version="1.0" encoding="utf-8"?>
<p:tagLst xmlns:p="http://schemas.openxmlformats.org/presentationml/2006/main">
  <p:tag name="KSO_WM_BEAUTIFY_FLAG" val="#wm#"/>
  <p:tag name="KSO_WM_TEMPLATE_CATEGORY" val="custom"/>
  <p:tag name="KSO_WM_TEMPLATE_INDEX" val="20187308"/>
</p:tagLst>
</file>

<file path=ppt/tags/tag94.xml><?xml version="1.0" encoding="utf-8"?>
<p:tagLst xmlns:p="http://schemas.openxmlformats.org/presentationml/2006/main">
  <p:tag name="KSO_WM_BEAUTIFY_FLAG" val="#wm#"/>
  <p:tag name="KSO_WM_TEMPLATE_CATEGORY" val="custom"/>
  <p:tag name="KSO_WM_TEMPLATE_INDEX" val="20187308"/>
</p:tagLst>
</file>

<file path=ppt/tags/tag95.xml><?xml version="1.0" encoding="utf-8"?>
<p:tagLst xmlns:p="http://schemas.openxmlformats.org/presentationml/2006/main">
  <p:tag name="KSO_WM_BEAUTIFY_FLAG" val="#wm#"/>
  <p:tag name="KSO_WM_TEMPLATE_CATEGORY" val="custom"/>
  <p:tag name="KSO_WM_TEMPLATE_INDEX" val="20187308"/>
</p:tagLst>
</file>

<file path=ppt/tags/tag96.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6550</Words>
  <Application>WPS 演示</Application>
  <PresentationFormat>宽屏</PresentationFormat>
  <Paragraphs>245</Paragraphs>
  <Slides>32</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37</vt:i4>
      </vt:variant>
      <vt:variant>
        <vt:lpstr>幻灯片标题</vt:lpstr>
      </vt:variant>
      <vt:variant>
        <vt:i4>32</vt:i4>
      </vt:variant>
    </vt:vector>
  </HeadingPairs>
  <TitlesOfParts>
    <vt:vector size="76" baseType="lpstr">
      <vt:lpstr>Arial</vt:lpstr>
      <vt:lpstr>宋体</vt:lpstr>
      <vt:lpstr>Wingdings</vt:lpstr>
      <vt:lpstr>微软雅黑</vt:lpstr>
      <vt:lpstr>Arial Unicode MS</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Cycle to Cycle Clustering preliminary report </vt:lpstr>
      <vt:lpstr>Motivation</vt:lpstr>
      <vt:lpstr>Idea to answer</vt:lpstr>
      <vt:lpstr>How to get the discritized flow features(black dots)</vt:lpstr>
      <vt:lpstr>How to get the discritized flow features(black dots)</vt:lpstr>
      <vt:lpstr>How to quantify the deviation of centroids</vt:lpstr>
      <vt:lpstr>How to quantify deviation of cycles</vt:lpstr>
      <vt:lpstr>Possible ways to investigate H</vt:lpstr>
      <vt:lpstr>Possible ways to investigate H</vt:lpstr>
      <vt:lpstr>Possible ways to investigate H</vt:lpstr>
      <vt:lpstr>Possible ways to investigate H</vt:lpstr>
      <vt:lpstr>Implementation on real data</vt:lpstr>
      <vt:lpstr>Clusters</vt:lpstr>
      <vt:lpstr>Clusters</vt:lpstr>
      <vt:lpstr>Clusters</vt:lpstr>
      <vt:lpstr>Clusters</vt:lpstr>
      <vt:lpstr>Clusters</vt:lpstr>
      <vt:lpstr>Clusters</vt:lpstr>
      <vt:lpstr>Diagrams</vt:lpstr>
      <vt:lpstr>Further interpretation</vt:lpstr>
      <vt:lpstr>Quantify deviation of centroids</vt:lpstr>
      <vt:lpstr>Quantify deviation of cycles</vt:lpstr>
      <vt:lpstr>Overall view of quantification(Method 1 to investigate H)</vt:lpstr>
      <vt:lpstr>Investigate H (Method 2)</vt:lpstr>
      <vt:lpstr>Investigate H (Method 2)</vt:lpstr>
      <vt:lpstr>Investigate H (Method 2)</vt:lpstr>
      <vt:lpstr>Investigate H (Method 3)</vt:lpstr>
      <vt:lpstr>Investigate H (Method 4)</vt:lpstr>
      <vt:lpstr>PowerPoint 演示文稿</vt:lpstr>
      <vt:lpstr>PowerPoint 演示文稿</vt:lpstr>
      <vt:lpstr>Relate to pressure signal</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高楼平地起、</cp:lastModifiedBy>
  <cp:revision>127</cp:revision>
  <dcterms:created xsi:type="dcterms:W3CDTF">2019-06-19T02:08:00Z</dcterms:created>
  <dcterms:modified xsi:type="dcterms:W3CDTF">2019-09-08T17:09:55Z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